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ileron" panose="020B0604020202020204" charset="0"/>
      <p:regular r:id="rId13"/>
    </p:embeddedFont>
    <p:embeddedFont>
      <p:font typeface="Aileron Ultra-Bold" panose="020B0604020202020204" charset="0"/>
      <p:regular r:id="rId14"/>
    </p:embeddedFont>
    <p:embeddedFont>
      <p:font typeface="Canva Sans Bold" panose="020B0604020202020204" charset="0"/>
      <p:regular r:id="rId15"/>
    </p:embeddedFont>
    <p:embeddedFont>
      <p:font typeface="Clear Sans" panose="020B0604020202020204" charset="0"/>
      <p:regular r:id="rId16"/>
    </p:embeddedFont>
    <p:embeddedFont>
      <p:font typeface="Clear Sans Bold Italics" panose="020B0604020202020204" charset="0"/>
      <p:regular r:id="rId17"/>
    </p:embeddedFont>
    <p:embeddedFont>
      <p:font typeface="Clear Sans Italics" panose="020B0604020202020204" charset="0"/>
      <p:regular r:id="rId18"/>
    </p:embeddedFont>
    <p:embeddedFont>
      <p:font typeface="Lato" panose="020F0502020204030203" pitchFamily="34" charset="0"/>
      <p:regular r:id="rId19"/>
    </p:embeddedFont>
    <p:embeddedFont>
      <p:font typeface="Lato Bold" panose="020F0502020204030203" charset="0"/>
      <p:regular r:id="rId20"/>
    </p:embeddedFont>
    <p:embeddedFont>
      <p:font typeface="Lato Italics" panose="020B0604020202020204" charset="0"/>
      <p:regular r:id="rId21"/>
    </p:embeddedFont>
    <p:embeddedFont>
      <p:font typeface="Open Sans Bold" panose="020B0604020202020204" charset="0"/>
      <p:regular r:id="rId22"/>
    </p:embeddedFont>
    <p:embeddedFont>
      <p:font typeface="Open Sans Light" panose="020B0306030504020204" pitchFamily="34" charset="0"/>
      <p:regular r:id="rId23"/>
    </p:embeddedFont>
    <p:embeddedFont>
      <p:font typeface="Open Sans Light Bold" panose="020B0604020202020204" charset="0"/>
      <p:regular r:id="rId24"/>
    </p:embeddedFont>
    <p:embeddedFont>
      <p:font typeface="Open Sauce Heavy" panose="020B0604020202020204" charset="0"/>
      <p:regular r:id="rId25"/>
    </p:embeddedFont>
    <p:embeddedFont>
      <p:font typeface="Roboto" panose="02000000000000000000" pitchFamily="2" charset="0"/>
      <p:regular r:id="rId26"/>
    </p:embeddedFont>
    <p:embeddedFont>
      <p:font typeface="Roboto Bold" panose="0200000000000000000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7" d="100"/>
          <a:sy n="37" d="100"/>
        </p:scale>
        <p:origin x="106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Global South is a wide context. We choose East African as the focus, with Ethiopia as the main sample.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plan to fight malnutrition by raising food affordability of common people and  the food stock on market. </a:t>
            </a:r>
          </a:p>
          <a:p>
            <a:endParaRPr lang="en-US"/>
          </a:p>
          <a:p>
            <a:r>
              <a:rPr lang="en-US"/>
              <a:t>Therefore, we analyzed the current agriculture products market on Ethiopia...</a:t>
            </a:r>
          </a:p>
          <a:p>
            <a:r>
              <a:rPr lang="en-US"/>
              <a:t>Ethiopia agriculture employs nearly 70% of its population and make up 80% of their export.</a:t>
            </a:r>
          </a:p>
          <a:p>
            <a:endParaRPr lang="en-US"/>
          </a:p>
          <a:p>
            <a:r>
              <a:rPr lang="en-US"/>
              <a:t>But, why it only contribute to 40% of the GDP??</a:t>
            </a:r>
          </a:p>
          <a:p>
            <a:r>
              <a:rPr lang="en-US"/>
              <a:t>There should be some issue here.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Fix weak links feasible, resource-people-practice</a:t>
            </a:r>
          </a:p>
          <a:p>
            <a:r>
              <a:rPr lang="en-US"/>
              <a:t>- crop yield : prevent fail harvest</a:t>
            </a:r>
          </a:p>
          <a:p>
            <a:r>
              <a:rPr lang="en-US"/>
              <a:t>- International Agriculture Investment Dataspace Service : giving fund for farmer to access new tech. raising trust for companies</a:t>
            </a:r>
          </a:p>
          <a:p>
            <a:r>
              <a:rPr lang="en-US"/>
              <a:t>- fair price : prevent middle man, affordable food in city, better farmer income, no food waste due to unsold food</a:t>
            </a:r>
          </a:p>
          <a:p>
            <a:endParaRPr lang="en-US"/>
          </a:p>
          <a:p>
            <a:r>
              <a:rPr lang="en-US"/>
              <a:t>------------------------</a:t>
            </a:r>
          </a:p>
          <a:p>
            <a:endParaRPr lang="en-US"/>
          </a:p>
          <a:p>
            <a:r>
              <a:rPr lang="en-US"/>
              <a:t>So, from our investigations.</a:t>
            </a:r>
          </a:p>
          <a:p>
            <a:r>
              <a:rPr lang="en-US"/>
              <a:t>There is some [weak links] in the current supply chain process.</a:t>
            </a:r>
          </a:p>
          <a:p>
            <a:endParaRPr lang="en-US"/>
          </a:p>
          <a:p>
            <a:r>
              <a:rPr lang="en-US"/>
              <a:t>So, we choose to [address this weak link] than make a new whole business process. </a:t>
            </a:r>
          </a:p>
          <a:p>
            <a:r>
              <a:rPr lang="en-US"/>
              <a:t>As there have been current people, resource and practices involve. So, [fixing and reuse current practice has higher feasibility to be success.]</a:t>
            </a:r>
          </a:p>
          <a:p>
            <a:endParaRPr lang="en-US"/>
          </a:p>
          <a:p>
            <a:r>
              <a:rPr lang="en-US"/>
              <a:t>1. FAILED HARVEST.</a:t>
            </a:r>
          </a:p>
          <a:p>
            <a:r>
              <a:rPr lang="en-US"/>
              <a:t>Prediction service to solve the issue of failed harvest. By early detection, we hope that the signs of failed harvest can be detected and fixed early on.</a:t>
            </a:r>
          </a:p>
          <a:p>
            <a:r>
              <a:rPr lang="en-US"/>
              <a:t>[Decreasing failed harvest, will increase the food stocks.]</a:t>
            </a:r>
          </a:p>
          <a:p>
            <a:endParaRPr lang="en-US"/>
          </a:p>
          <a:p>
            <a:r>
              <a:rPr lang="en-US"/>
              <a:t>2.  LACK OF FUNDING</a:t>
            </a:r>
          </a:p>
          <a:p>
            <a:r>
              <a:rPr lang="en-US"/>
              <a:t>However, many of the [farmers in the Ethiopia dont have enough to use the technologies.] Meanwhile, many foreign investors has invested to countries around, but it is harder to expand their market because there are no standard law and audit to check the land and farmer. So, by this standardized dataspace, we will [raise the trust of companies for investing] by share data of Ethiopia, and fellow countries which are checked for the legal [issues].</a:t>
            </a:r>
          </a:p>
          <a:p>
            <a:endParaRPr lang="en-US"/>
          </a:p>
          <a:p>
            <a:r>
              <a:rPr lang="en-US"/>
              <a:t>3. Fair Price Advisor :</a:t>
            </a:r>
          </a:p>
          <a:p>
            <a:r>
              <a:rPr lang="en-US"/>
              <a:t>After the production, we move to distribution. The issue is there are some middleman that skyrocket raise the price on the market, but pays the farmer a penny..</a:t>
            </a:r>
          </a:p>
          <a:p>
            <a:r>
              <a:rPr lang="en-US"/>
              <a:t>So, this is issue with many people cant afford the food in market, which turn into food waste. And Farmer can get enough income.</a:t>
            </a:r>
          </a:p>
          <a:p>
            <a:r>
              <a:rPr lang="en-US"/>
              <a:t>So, by open standardize price, we try to clear this issue.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Therefore, as explanations before..</a:t>
            </a:r>
          </a:p>
          <a:p>
            <a:r>
              <a:rPr lang="en-US"/>
              <a:t>We have 4 functional requirements. 1 for each of BS:</a:t>
            </a:r>
          </a:p>
          <a:p>
            <a:r>
              <a:rPr lang="en-US"/>
              <a:t>1. FR1-CropAnalysts : tailoring forecast and customise information to give farmer an exact quality and warning of their field</a:t>
            </a:r>
          </a:p>
          <a:p>
            <a:endParaRPr lang="en-US"/>
          </a:p>
          <a:p>
            <a:r>
              <a:rPr lang="en-US"/>
              <a:t>2. FR2-PriceInformation</a:t>
            </a:r>
          </a:p>
          <a:p>
            <a:r>
              <a:rPr lang="en-US"/>
              <a:t>Providing fair current and future market price specific to the crop species and plantation area</a:t>
            </a:r>
          </a:p>
          <a:p>
            <a:endParaRPr lang="en-US"/>
          </a:p>
          <a:p>
            <a:r>
              <a:rPr lang="en-US"/>
              <a:t>3. FR3-Investment</a:t>
            </a:r>
          </a:p>
          <a:p>
            <a:r>
              <a:rPr lang="en-US"/>
              <a:t>Dataspace</a:t>
            </a:r>
          </a:p>
          <a:p>
            <a:r>
              <a:rPr lang="en-US"/>
              <a:t>Establishing a standardised and secure dataspace that complies with local legislation while also enabling overseas investors to confidently analyse and consider their funding options</a:t>
            </a:r>
          </a:p>
          <a:p>
            <a:endParaRPr lang="en-US"/>
          </a:p>
          <a:p>
            <a:r>
              <a:rPr lang="en-US"/>
              <a:t>4. FR4-Recipe Recommendation</a:t>
            </a:r>
          </a:p>
          <a:p>
            <a:r>
              <a:rPr lang="en-US"/>
              <a:t>Publishing recipes which ingredients sourced locally.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sp>
      <p:grpSp>
        <p:nvGrpSpPr>
          <p:cNvPr id="3" name="Group 3"/>
          <p:cNvGrpSpPr/>
          <p:nvPr/>
        </p:nvGrpSpPr>
        <p:grpSpPr>
          <a:xfrm>
            <a:off x="2511332" y="3775512"/>
            <a:ext cx="13265335" cy="2735975"/>
            <a:chOff x="0" y="0"/>
            <a:chExt cx="3493751" cy="720586"/>
          </a:xfrm>
        </p:grpSpPr>
        <p:sp>
          <p:nvSpPr>
            <p:cNvPr id="4" name="Freeform 4"/>
            <p:cNvSpPr/>
            <p:nvPr/>
          </p:nvSpPr>
          <p:spPr>
            <a:xfrm>
              <a:off x="0" y="0"/>
              <a:ext cx="3493751" cy="720586"/>
            </a:xfrm>
            <a:custGeom>
              <a:avLst/>
              <a:gdLst/>
              <a:ahLst/>
              <a:cxnLst/>
              <a:rect l="l" t="t" r="r" b="b"/>
              <a:pathLst>
                <a:path w="3493751" h="720586">
                  <a:moveTo>
                    <a:pt x="0" y="0"/>
                  </a:moveTo>
                  <a:lnTo>
                    <a:pt x="3493751" y="0"/>
                  </a:lnTo>
                  <a:lnTo>
                    <a:pt x="3493751" y="720586"/>
                  </a:lnTo>
                  <a:lnTo>
                    <a:pt x="0" y="720586"/>
                  </a:lnTo>
                  <a:close/>
                </a:path>
              </a:pathLst>
            </a:custGeom>
            <a:solidFill>
              <a:srgbClr val="05665C"/>
            </a:solidFill>
          </p:spPr>
        </p:sp>
        <p:sp>
          <p:nvSpPr>
            <p:cNvPr id="5" name="TextBox 5"/>
            <p:cNvSpPr txBox="1"/>
            <p:nvPr/>
          </p:nvSpPr>
          <p:spPr>
            <a:xfrm>
              <a:off x="0" y="-47625"/>
              <a:ext cx="3493751" cy="768211"/>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3249466" y="4069080"/>
            <a:ext cx="7720862" cy="1203325"/>
          </a:xfrm>
          <a:prstGeom prst="rect">
            <a:avLst/>
          </a:prstGeom>
        </p:spPr>
        <p:txBody>
          <a:bodyPr lIns="0" tIns="0" rIns="0" bIns="0" rtlCol="0" anchor="t">
            <a:spAutoFit/>
          </a:bodyPr>
          <a:lstStyle/>
          <a:p>
            <a:pPr algn="l">
              <a:lnSpc>
                <a:spcPts val="9799"/>
              </a:lnSpc>
            </a:pPr>
            <a:r>
              <a:rPr lang="en-US" sz="6999" b="1" spc="342">
                <a:solidFill>
                  <a:srgbClr val="FFFFFF"/>
                </a:solidFill>
                <a:latin typeface="Roboto Bold"/>
                <a:ea typeface="Roboto Bold"/>
                <a:cs typeface="Roboto Bold"/>
                <a:sym typeface="Roboto Bold"/>
              </a:rPr>
              <a:t>Agricultural</a:t>
            </a:r>
          </a:p>
        </p:txBody>
      </p:sp>
      <p:sp>
        <p:nvSpPr>
          <p:cNvPr id="7" name="TextBox 7"/>
          <p:cNvSpPr txBox="1"/>
          <p:nvPr/>
        </p:nvSpPr>
        <p:spPr>
          <a:xfrm>
            <a:off x="8701833" y="4069080"/>
            <a:ext cx="7074834" cy="1203325"/>
          </a:xfrm>
          <a:prstGeom prst="rect">
            <a:avLst/>
          </a:prstGeom>
        </p:spPr>
        <p:txBody>
          <a:bodyPr lIns="0" tIns="0" rIns="0" bIns="0" rtlCol="0" anchor="t">
            <a:spAutoFit/>
          </a:bodyPr>
          <a:lstStyle/>
          <a:p>
            <a:pPr algn="l">
              <a:lnSpc>
                <a:spcPts val="9799"/>
              </a:lnSpc>
            </a:pPr>
            <a:r>
              <a:rPr lang="en-US" sz="6999" b="1" spc="342">
                <a:solidFill>
                  <a:srgbClr val="00F6DC"/>
                </a:solidFill>
                <a:latin typeface="Roboto Bold"/>
                <a:ea typeface="Roboto Bold"/>
                <a:cs typeface="Roboto Bold"/>
                <a:sym typeface="Roboto Bold"/>
              </a:rPr>
              <a:t>Supply Chain</a:t>
            </a:r>
          </a:p>
        </p:txBody>
      </p:sp>
      <p:sp>
        <p:nvSpPr>
          <p:cNvPr id="8" name="TextBox 8"/>
          <p:cNvSpPr txBox="1"/>
          <p:nvPr/>
        </p:nvSpPr>
        <p:spPr>
          <a:xfrm>
            <a:off x="5176882" y="5631180"/>
            <a:ext cx="7934236" cy="405766"/>
          </a:xfrm>
          <a:prstGeom prst="rect">
            <a:avLst/>
          </a:prstGeom>
        </p:spPr>
        <p:txBody>
          <a:bodyPr lIns="0" tIns="0" rIns="0" bIns="0" rtlCol="0" anchor="t">
            <a:spAutoFit/>
          </a:bodyPr>
          <a:lstStyle/>
          <a:p>
            <a:pPr algn="ctr">
              <a:lnSpc>
                <a:spcPts val="3359"/>
              </a:lnSpc>
            </a:pPr>
            <a:r>
              <a:rPr lang="en-US" sz="2399">
                <a:solidFill>
                  <a:srgbClr val="FFFFFF"/>
                </a:solidFill>
                <a:latin typeface="Lato"/>
                <a:ea typeface="Lato"/>
                <a:cs typeface="Lato"/>
                <a:sym typeface="Lato"/>
              </a:rPr>
              <a:t>Global South - East African - Ethiopia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72603" y="4373563"/>
            <a:ext cx="5142794" cy="1377949"/>
          </a:xfrm>
          <a:prstGeom prst="rect">
            <a:avLst/>
          </a:prstGeom>
        </p:spPr>
        <p:txBody>
          <a:bodyPr lIns="0" tIns="0" rIns="0" bIns="0" rtlCol="0" anchor="t">
            <a:spAutoFit/>
          </a:bodyPr>
          <a:lstStyle/>
          <a:p>
            <a:pPr algn="l">
              <a:lnSpc>
                <a:spcPts val="11200"/>
              </a:lnSpc>
            </a:pPr>
            <a:r>
              <a:rPr lang="en-US" sz="8000" b="1">
                <a:solidFill>
                  <a:srgbClr val="05665C"/>
                </a:solidFill>
                <a:latin typeface="Roboto Bold"/>
                <a:ea typeface="Roboto Bold"/>
                <a:cs typeface="Roboto Bold"/>
                <a:sym typeface="Robot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end="343.751"/>
                </p14:media>
              </p:ext>
            </p:extLst>
          </p:nvPr>
        </p:nvPicPr>
        <p:blipFill>
          <a:blip r:embed="rId5"/>
          <a:srcRect t="657" b="657"/>
          <a:stretch>
            <a:fillRect/>
          </a:stretch>
        </p:blipFill>
        <p:spPr>
          <a:xfrm>
            <a:off x="0" y="0"/>
            <a:ext cx="18288000" cy="10287000"/>
          </a:xfrm>
          <a:prstGeom prst="rect">
            <a:avLst/>
          </a:prstGeom>
        </p:spPr>
      </p:pic>
      <p:grpSp>
        <p:nvGrpSpPr>
          <p:cNvPr id="3" name="Group 3"/>
          <p:cNvGrpSpPr/>
          <p:nvPr/>
        </p:nvGrpSpPr>
        <p:grpSpPr>
          <a:xfrm>
            <a:off x="1883975" y="4965932"/>
            <a:ext cx="7879612" cy="5321068"/>
            <a:chOff x="0" y="0"/>
            <a:chExt cx="2665449" cy="1799966"/>
          </a:xfrm>
        </p:grpSpPr>
        <p:sp>
          <p:nvSpPr>
            <p:cNvPr id="4" name="Freeform 4"/>
            <p:cNvSpPr/>
            <p:nvPr/>
          </p:nvSpPr>
          <p:spPr>
            <a:xfrm>
              <a:off x="0" y="0"/>
              <a:ext cx="2665449" cy="1799966"/>
            </a:xfrm>
            <a:custGeom>
              <a:avLst/>
              <a:gdLst/>
              <a:ahLst/>
              <a:cxnLst/>
              <a:rect l="l" t="t" r="r" b="b"/>
              <a:pathLst>
                <a:path w="2665449" h="1799966">
                  <a:moveTo>
                    <a:pt x="0" y="0"/>
                  </a:moveTo>
                  <a:lnTo>
                    <a:pt x="2665449" y="0"/>
                  </a:lnTo>
                  <a:lnTo>
                    <a:pt x="2665449" y="1799966"/>
                  </a:lnTo>
                  <a:lnTo>
                    <a:pt x="0" y="1799966"/>
                  </a:lnTo>
                  <a:close/>
                </a:path>
              </a:pathLst>
            </a:custGeom>
            <a:solidFill>
              <a:srgbClr val="FFBD59"/>
            </a:solidFill>
          </p:spPr>
        </p:sp>
      </p:grpSp>
      <p:sp>
        <p:nvSpPr>
          <p:cNvPr id="5" name="TextBox 5"/>
          <p:cNvSpPr txBox="1"/>
          <p:nvPr/>
        </p:nvSpPr>
        <p:spPr>
          <a:xfrm>
            <a:off x="2430792" y="5285240"/>
            <a:ext cx="6785978" cy="771524"/>
          </a:xfrm>
          <a:prstGeom prst="rect">
            <a:avLst/>
          </a:prstGeom>
        </p:spPr>
        <p:txBody>
          <a:bodyPr lIns="0" tIns="0" rIns="0" bIns="0" rtlCol="0" anchor="t">
            <a:spAutoFit/>
          </a:bodyPr>
          <a:lstStyle/>
          <a:p>
            <a:pPr algn="just">
              <a:lnSpc>
                <a:spcPts val="6300"/>
              </a:lnSpc>
            </a:pPr>
            <a:r>
              <a:rPr lang="en-US" sz="4500" b="1">
                <a:solidFill>
                  <a:srgbClr val="FFFFFF"/>
                </a:solidFill>
                <a:latin typeface="Open Sauce Heavy"/>
                <a:ea typeface="Open Sauce Heavy"/>
                <a:cs typeface="Open Sauce Heavy"/>
                <a:sym typeface="Open Sauce Heavy"/>
              </a:rPr>
              <a:t>Agriculture in Ethiopia </a:t>
            </a:r>
          </a:p>
        </p:txBody>
      </p:sp>
      <p:grpSp>
        <p:nvGrpSpPr>
          <p:cNvPr id="6" name="Group 6"/>
          <p:cNvGrpSpPr/>
          <p:nvPr/>
        </p:nvGrpSpPr>
        <p:grpSpPr>
          <a:xfrm>
            <a:off x="2208581" y="6593145"/>
            <a:ext cx="7230401" cy="712383"/>
            <a:chOff x="0" y="0"/>
            <a:chExt cx="4124798" cy="406400"/>
          </a:xfrm>
        </p:grpSpPr>
        <p:sp>
          <p:nvSpPr>
            <p:cNvPr id="7" name="Freeform 7"/>
            <p:cNvSpPr/>
            <p:nvPr/>
          </p:nvSpPr>
          <p:spPr>
            <a:xfrm>
              <a:off x="0" y="0"/>
              <a:ext cx="4124798" cy="406400"/>
            </a:xfrm>
            <a:custGeom>
              <a:avLst/>
              <a:gdLst/>
              <a:ahLst/>
              <a:cxnLst/>
              <a:rect l="l" t="t" r="r" b="b"/>
              <a:pathLst>
                <a:path w="4124798" h="406400">
                  <a:moveTo>
                    <a:pt x="3921598" y="0"/>
                  </a:moveTo>
                  <a:cubicBezTo>
                    <a:pt x="4033823" y="0"/>
                    <a:pt x="4124798" y="90976"/>
                    <a:pt x="4124798" y="203200"/>
                  </a:cubicBezTo>
                  <a:cubicBezTo>
                    <a:pt x="4124798" y="315424"/>
                    <a:pt x="4033823" y="406400"/>
                    <a:pt x="3921598" y="406400"/>
                  </a:cubicBezTo>
                  <a:lnTo>
                    <a:pt x="203200" y="406400"/>
                  </a:lnTo>
                  <a:cubicBezTo>
                    <a:pt x="90976" y="406400"/>
                    <a:pt x="0" y="315424"/>
                    <a:pt x="0" y="203200"/>
                  </a:cubicBezTo>
                  <a:cubicBezTo>
                    <a:pt x="0" y="90976"/>
                    <a:pt x="90976" y="0"/>
                    <a:pt x="203200" y="0"/>
                  </a:cubicBezTo>
                  <a:close/>
                </a:path>
              </a:pathLst>
            </a:custGeom>
            <a:solidFill>
              <a:srgbClr val="FAF6EF"/>
            </a:solidFill>
            <a:ln w="19050" cap="sq">
              <a:solidFill>
                <a:srgbClr val="262728"/>
              </a:solidFill>
              <a:prstDash val="solid"/>
              <a:miter/>
            </a:ln>
          </p:spPr>
        </p:sp>
        <p:sp>
          <p:nvSpPr>
            <p:cNvPr id="8" name="TextBox 8"/>
            <p:cNvSpPr txBox="1"/>
            <p:nvPr/>
          </p:nvSpPr>
          <p:spPr>
            <a:xfrm>
              <a:off x="0" y="-38100"/>
              <a:ext cx="4124798" cy="444500"/>
            </a:xfrm>
            <a:prstGeom prst="rect">
              <a:avLst/>
            </a:prstGeom>
          </p:spPr>
          <p:txBody>
            <a:bodyPr lIns="44833" tIns="44833" rIns="44833" bIns="44833" rtlCol="0" anchor="ctr"/>
            <a:lstStyle/>
            <a:p>
              <a:pPr algn="ctr">
                <a:lnSpc>
                  <a:spcPts val="2660"/>
                </a:lnSpc>
              </a:pPr>
              <a:endParaRPr/>
            </a:p>
          </p:txBody>
        </p:sp>
      </p:grpSp>
      <p:grpSp>
        <p:nvGrpSpPr>
          <p:cNvPr id="9" name="Group 9"/>
          <p:cNvGrpSpPr/>
          <p:nvPr/>
        </p:nvGrpSpPr>
        <p:grpSpPr>
          <a:xfrm>
            <a:off x="2295592" y="6647074"/>
            <a:ext cx="2902812" cy="604526"/>
            <a:chOff x="0" y="0"/>
            <a:chExt cx="1951452" cy="406400"/>
          </a:xfrm>
        </p:grpSpPr>
        <p:sp>
          <p:nvSpPr>
            <p:cNvPr id="10" name="Freeform 10"/>
            <p:cNvSpPr/>
            <p:nvPr/>
          </p:nvSpPr>
          <p:spPr>
            <a:xfrm>
              <a:off x="0" y="0"/>
              <a:ext cx="1951452" cy="406400"/>
            </a:xfrm>
            <a:custGeom>
              <a:avLst/>
              <a:gdLst/>
              <a:ahLst/>
              <a:cxnLst/>
              <a:rect l="l" t="t" r="r" b="b"/>
              <a:pathLst>
                <a:path w="1951452" h="406400">
                  <a:moveTo>
                    <a:pt x="1748252" y="0"/>
                  </a:moveTo>
                  <a:cubicBezTo>
                    <a:pt x="1860477" y="0"/>
                    <a:pt x="1951452" y="90976"/>
                    <a:pt x="1951452" y="203200"/>
                  </a:cubicBezTo>
                  <a:cubicBezTo>
                    <a:pt x="1951452" y="315424"/>
                    <a:pt x="1860477" y="406400"/>
                    <a:pt x="1748252" y="406400"/>
                  </a:cubicBezTo>
                  <a:lnTo>
                    <a:pt x="203200" y="406400"/>
                  </a:lnTo>
                  <a:cubicBezTo>
                    <a:pt x="90976" y="406400"/>
                    <a:pt x="0" y="315424"/>
                    <a:pt x="0" y="203200"/>
                  </a:cubicBezTo>
                  <a:cubicBezTo>
                    <a:pt x="0" y="90976"/>
                    <a:pt x="90976" y="0"/>
                    <a:pt x="203200" y="0"/>
                  </a:cubicBezTo>
                  <a:close/>
                </a:path>
              </a:pathLst>
            </a:custGeom>
            <a:solidFill>
              <a:srgbClr val="266041"/>
            </a:solidFill>
            <a:ln w="19050" cap="sq">
              <a:solidFill>
                <a:srgbClr val="F7F1EA"/>
              </a:solidFill>
              <a:prstDash val="solid"/>
              <a:miter/>
            </a:ln>
          </p:spPr>
        </p:sp>
        <p:sp>
          <p:nvSpPr>
            <p:cNvPr id="11" name="TextBox 11"/>
            <p:cNvSpPr txBox="1"/>
            <p:nvPr/>
          </p:nvSpPr>
          <p:spPr>
            <a:xfrm>
              <a:off x="0" y="-38100"/>
              <a:ext cx="1951452" cy="444500"/>
            </a:xfrm>
            <a:prstGeom prst="rect">
              <a:avLst/>
            </a:prstGeom>
          </p:spPr>
          <p:txBody>
            <a:bodyPr lIns="44833" tIns="44833" rIns="44833" bIns="44833" rtlCol="0" anchor="ctr"/>
            <a:lstStyle/>
            <a:p>
              <a:pPr algn="ctr">
                <a:lnSpc>
                  <a:spcPts val="2660"/>
                </a:lnSpc>
              </a:pPr>
              <a:endParaRPr/>
            </a:p>
          </p:txBody>
        </p:sp>
      </p:grpSp>
      <p:sp>
        <p:nvSpPr>
          <p:cNvPr id="12" name="TextBox 12"/>
          <p:cNvSpPr txBox="1"/>
          <p:nvPr/>
        </p:nvSpPr>
        <p:spPr>
          <a:xfrm>
            <a:off x="2599953" y="6851502"/>
            <a:ext cx="2374233" cy="214719"/>
          </a:xfrm>
          <a:prstGeom prst="rect">
            <a:avLst/>
          </a:prstGeom>
        </p:spPr>
        <p:txBody>
          <a:bodyPr lIns="0" tIns="0" rIns="0" bIns="0" rtlCol="0" anchor="t">
            <a:spAutoFit/>
          </a:bodyPr>
          <a:lstStyle/>
          <a:p>
            <a:pPr algn="l">
              <a:lnSpc>
                <a:spcPts val="1638"/>
              </a:lnSpc>
            </a:pPr>
            <a:r>
              <a:rPr lang="en-US" sz="1575" spc="122">
                <a:solidFill>
                  <a:srgbClr val="FFFFFF"/>
                </a:solidFill>
                <a:latin typeface="Aileron"/>
                <a:ea typeface="Aileron"/>
                <a:cs typeface="Aileron"/>
                <a:sym typeface="Aileron"/>
              </a:rPr>
              <a:t>GDP</a:t>
            </a:r>
          </a:p>
        </p:txBody>
      </p:sp>
      <p:sp>
        <p:nvSpPr>
          <p:cNvPr id="13" name="TextBox 13"/>
          <p:cNvSpPr txBox="1"/>
          <p:nvPr/>
        </p:nvSpPr>
        <p:spPr>
          <a:xfrm>
            <a:off x="7990458" y="6827123"/>
            <a:ext cx="1079994" cy="273003"/>
          </a:xfrm>
          <a:prstGeom prst="rect">
            <a:avLst/>
          </a:prstGeom>
        </p:spPr>
        <p:txBody>
          <a:bodyPr lIns="0" tIns="0" rIns="0" bIns="0" rtlCol="0" anchor="t">
            <a:spAutoFit/>
          </a:bodyPr>
          <a:lstStyle/>
          <a:p>
            <a:pPr algn="r">
              <a:lnSpc>
                <a:spcPts val="2097"/>
              </a:lnSpc>
            </a:pPr>
            <a:r>
              <a:rPr lang="en-US" sz="2017" b="1" spc="58">
                <a:solidFill>
                  <a:srgbClr val="555555"/>
                </a:solidFill>
                <a:latin typeface="Aileron Ultra-Bold"/>
                <a:ea typeface="Aileron Ultra-Bold"/>
                <a:cs typeface="Aileron Ultra-Bold"/>
                <a:sym typeface="Aileron Ultra-Bold"/>
              </a:rPr>
              <a:t>40%</a:t>
            </a:r>
          </a:p>
        </p:txBody>
      </p:sp>
      <p:grpSp>
        <p:nvGrpSpPr>
          <p:cNvPr id="14" name="Group 14"/>
          <p:cNvGrpSpPr/>
          <p:nvPr/>
        </p:nvGrpSpPr>
        <p:grpSpPr>
          <a:xfrm>
            <a:off x="2208581" y="7713756"/>
            <a:ext cx="7230401" cy="712383"/>
            <a:chOff x="0" y="0"/>
            <a:chExt cx="4124798" cy="406400"/>
          </a:xfrm>
        </p:grpSpPr>
        <p:sp>
          <p:nvSpPr>
            <p:cNvPr id="15" name="Freeform 15"/>
            <p:cNvSpPr/>
            <p:nvPr/>
          </p:nvSpPr>
          <p:spPr>
            <a:xfrm>
              <a:off x="0" y="0"/>
              <a:ext cx="4124798" cy="406400"/>
            </a:xfrm>
            <a:custGeom>
              <a:avLst/>
              <a:gdLst/>
              <a:ahLst/>
              <a:cxnLst/>
              <a:rect l="l" t="t" r="r" b="b"/>
              <a:pathLst>
                <a:path w="4124798" h="406400">
                  <a:moveTo>
                    <a:pt x="3921598" y="0"/>
                  </a:moveTo>
                  <a:cubicBezTo>
                    <a:pt x="4033823" y="0"/>
                    <a:pt x="4124798" y="90976"/>
                    <a:pt x="4124798" y="203200"/>
                  </a:cubicBezTo>
                  <a:cubicBezTo>
                    <a:pt x="4124798" y="315424"/>
                    <a:pt x="4033823" y="406400"/>
                    <a:pt x="3921598" y="406400"/>
                  </a:cubicBezTo>
                  <a:lnTo>
                    <a:pt x="203200" y="406400"/>
                  </a:lnTo>
                  <a:cubicBezTo>
                    <a:pt x="90976" y="406400"/>
                    <a:pt x="0" y="315424"/>
                    <a:pt x="0" y="203200"/>
                  </a:cubicBezTo>
                  <a:cubicBezTo>
                    <a:pt x="0" y="90976"/>
                    <a:pt x="90976" y="0"/>
                    <a:pt x="203200" y="0"/>
                  </a:cubicBezTo>
                  <a:close/>
                </a:path>
              </a:pathLst>
            </a:custGeom>
            <a:solidFill>
              <a:srgbClr val="FAF6EF"/>
            </a:solidFill>
            <a:ln w="19050" cap="sq">
              <a:solidFill>
                <a:srgbClr val="262728"/>
              </a:solidFill>
              <a:prstDash val="solid"/>
              <a:miter/>
            </a:ln>
          </p:spPr>
        </p:sp>
        <p:sp>
          <p:nvSpPr>
            <p:cNvPr id="16" name="TextBox 16"/>
            <p:cNvSpPr txBox="1"/>
            <p:nvPr/>
          </p:nvSpPr>
          <p:spPr>
            <a:xfrm>
              <a:off x="0" y="-38100"/>
              <a:ext cx="4124798" cy="444500"/>
            </a:xfrm>
            <a:prstGeom prst="rect">
              <a:avLst/>
            </a:prstGeom>
          </p:spPr>
          <p:txBody>
            <a:bodyPr lIns="44833" tIns="44833" rIns="44833" bIns="44833" rtlCol="0" anchor="ctr"/>
            <a:lstStyle/>
            <a:p>
              <a:pPr algn="ctr">
                <a:lnSpc>
                  <a:spcPts val="2660"/>
                </a:lnSpc>
              </a:pPr>
              <a:endParaRPr/>
            </a:p>
          </p:txBody>
        </p:sp>
      </p:grpSp>
      <p:grpSp>
        <p:nvGrpSpPr>
          <p:cNvPr id="17" name="Group 17"/>
          <p:cNvGrpSpPr/>
          <p:nvPr/>
        </p:nvGrpSpPr>
        <p:grpSpPr>
          <a:xfrm>
            <a:off x="2295592" y="7767685"/>
            <a:ext cx="4895592" cy="604526"/>
            <a:chOff x="0" y="0"/>
            <a:chExt cx="3291124" cy="406400"/>
          </a:xfrm>
        </p:grpSpPr>
        <p:sp>
          <p:nvSpPr>
            <p:cNvPr id="18" name="Freeform 18"/>
            <p:cNvSpPr/>
            <p:nvPr/>
          </p:nvSpPr>
          <p:spPr>
            <a:xfrm>
              <a:off x="0" y="0"/>
              <a:ext cx="3291124" cy="406400"/>
            </a:xfrm>
            <a:custGeom>
              <a:avLst/>
              <a:gdLst/>
              <a:ahLst/>
              <a:cxnLst/>
              <a:rect l="l" t="t" r="r" b="b"/>
              <a:pathLst>
                <a:path w="3291124" h="406400">
                  <a:moveTo>
                    <a:pt x="3087924" y="0"/>
                  </a:moveTo>
                  <a:cubicBezTo>
                    <a:pt x="3200148" y="0"/>
                    <a:pt x="3291124" y="90976"/>
                    <a:pt x="3291124" y="203200"/>
                  </a:cubicBezTo>
                  <a:cubicBezTo>
                    <a:pt x="3291124" y="315424"/>
                    <a:pt x="3200148" y="406400"/>
                    <a:pt x="3087924" y="406400"/>
                  </a:cubicBezTo>
                  <a:lnTo>
                    <a:pt x="203200" y="406400"/>
                  </a:lnTo>
                  <a:cubicBezTo>
                    <a:pt x="90976" y="406400"/>
                    <a:pt x="0" y="315424"/>
                    <a:pt x="0" y="203200"/>
                  </a:cubicBezTo>
                  <a:cubicBezTo>
                    <a:pt x="0" y="90976"/>
                    <a:pt x="90976" y="0"/>
                    <a:pt x="203200" y="0"/>
                  </a:cubicBezTo>
                  <a:close/>
                </a:path>
              </a:pathLst>
            </a:custGeom>
            <a:solidFill>
              <a:srgbClr val="266041"/>
            </a:solidFill>
            <a:ln w="19050" cap="sq">
              <a:solidFill>
                <a:srgbClr val="F7F1EA"/>
              </a:solidFill>
              <a:prstDash val="solid"/>
              <a:miter/>
            </a:ln>
          </p:spPr>
        </p:sp>
        <p:sp>
          <p:nvSpPr>
            <p:cNvPr id="19" name="TextBox 19"/>
            <p:cNvSpPr txBox="1"/>
            <p:nvPr/>
          </p:nvSpPr>
          <p:spPr>
            <a:xfrm>
              <a:off x="0" y="-38100"/>
              <a:ext cx="3291124" cy="444500"/>
            </a:xfrm>
            <a:prstGeom prst="rect">
              <a:avLst/>
            </a:prstGeom>
          </p:spPr>
          <p:txBody>
            <a:bodyPr lIns="44833" tIns="44833" rIns="44833" bIns="44833" rtlCol="0" anchor="ctr"/>
            <a:lstStyle/>
            <a:p>
              <a:pPr algn="ctr">
                <a:lnSpc>
                  <a:spcPts val="2660"/>
                </a:lnSpc>
              </a:pPr>
              <a:endParaRPr/>
            </a:p>
          </p:txBody>
        </p:sp>
      </p:grpSp>
      <p:sp>
        <p:nvSpPr>
          <p:cNvPr id="20" name="TextBox 20"/>
          <p:cNvSpPr txBox="1"/>
          <p:nvPr/>
        </p:nvSpPr>
        <p:spPr>
          <a:xfrm>
            <a:off x="2599953" y="7972113"/>
            <a:ext cx="4275450" cy="214719"/>
          </a:xfrm>
          <a:prstGeom prst="rect">
            <a:avLst/>
          </a:prstGeom>
        </p:spPr>
        <p:txBody>
          <a:bodyPr lIns="0" tIns="0" rIns="0" bIns="0" rtlCol="0" anchor="t">
            <a:spAutoFit/>
          </a:bodyPr>
          <a:lstStyle/>
          <a:p>
            <a:pPr algn="l">
              <a:lnSpc>
                <a:spcPts val="1638"/>
              </a:lnSpc>
            </a:pPr>
            <a:r>
              <a:rPr lang="en-US" sz="1575" spc="122">
                <a:solidFill>
                  <a:srgbClr val="FFFFFF"/>
                </a:solidFill>
                <a:latin typeface="Aileron"/>
                <a:ea typeface="Aileron"/>
                <a:cs typeface="Aileron"/>
                <a:sym typeface="Aileron"/>
              </a:rPr>
              <a:t>Employement</a:t>
            </a:r>
          </a:p>
        </p:txBody>
      </p:sp>
      <p:sp>
        <p:nvSpPr>
          <p:cNvPr id="21" name="TextBox 21"/>
          <p:cNvSpPr txBox="1"/>
          <p:nvPr/>
        </p:nvSpPr>
        <p:spPr>
          <a:xfrm>
            <a:off x="7990458" y="7918809"/>
            <a:ext cx="1079994" cy="273003"/>
          </a:xfrm>
          <a:prstGeom prst="rect">
            <a:avLst/>
          </a:prstGeom>
        </p:spPr>
        <p:txBody>
          <a:bodyPr lIns="0" tIns="0" rIns="0" bIns="0" rtlCol="0" anchor="t">
            <a:spAutoFit/>
          </a:bodyPr>
          <a:lstStyle/>
          <a:p>
            <a:pPr algn="r">
              <a:lnSpc>
                <a:spcPts val="2097"/>
              </a:lnSpc>
            </a:pPr>
            <a:r>
              <a:rPr lang="en-US" sz="2017" b="1" spc="58">
                <a:solidFill>
                  <a:srgbClr val="555555"/>
                </a:solidFill>
                <a:latin typeface="Aileron Ultra-Bold"/>
                <a:ea typeface="Aileron Ultra-Bold"/>
                <a:cs typeface="Aileron Ultra-Bold"/>
                <a:sym typeface="Aileron Ultra-Bold"/>
              </a:rPr>
              <a:t>67%</a:t>
            </a:r>
          </a:p>
        </p:txBody>
      </p:sp>
      <p:grpSp>
        <p:nvGrpSpPr>
          <p:cNvPr id="22" name="Group 22"/>
          <p:cNvGrpSpPr/>
          <p:nvPr/>
        </p:nvGrpSpPr>
        <p:grpSpPr>
          <a:xfrm>
            <a:off x="2208581" y="8834367"/>
            <a:ext cx="7230401" cy="712383"/>
            <a:chOff x="0" y="0"/>
            <a:chExt cx="4124798" cy="406400"/>
          </a:xfrm>
        </p:grpSpPr>
        <p:sp>
          <p:nvSpPr>
            <p:cNvPr id="23" name="Freeform 23"/>
            <p:cNvSpPr/>
            <p:nvPr/>
          </p:nvSpPr>
          <p:spPr>
            <a:xfrm>
              <a:off x="0" y="0"/>
              <a:ext cx="4124798" cy="406400"/>
            </a:xfrm>
            <a:custGeom>
              <a:avLst/>
              <a:gdLst/>
              <a:ahLst/>
              <a:cxnLst/>
              <a:rect l="l" t="t" r="r" b="b"/>
              <a:pathLst>
                <a:path w="4124798" h="406400">
                  <a:moveTo>
                    <a:pt x="3921598" y="0"/>
                  </a:moveTo>
                  <a:cubicBezTo>
                    <a:pt x="4033823" y="0"/>
                    <a:pt x="4124798" y="90976"/>
                    <a:pt x="4124798" y="203200"/>
                  </a:cubicBezTo>
                  <a:cubicBezTo>
                    <a:pt x="4124798" y="315424"/>
                    <a:pt x="4033823" y="406400"/>
                    <a:pt x="3921598" y="406400"/>
                  </a:cubicBezTo>
                  <a:lnTo>
                    <a:pt x="203200" y="406400"/>
                  </a:lnTo>
                  <a:cubicBezTo>
                    <a:pt x="90976" y="406400"/>
                    <a:pt x="0" y="315424"/>
                    <a:pt x="0" y="203200"/>
                  </a:cubicBezTo>
                  <a:cubicBezTo>
                    <a:pt x="0" y="90976"/>
                    <a:pt x="90976" y="0"/>
                    <a:pt x="203200" y="0"/>
                  </a:cubicBezTo>
                  <a:close/>
                </a:path>
              </a:pathLst>
            </a:custGeom>
            <a:solidFill>
              <a:srgbClr val="FAF6EF"/>
            </a:solidFill>
            <a:ln w="19050" cap="sq">
              <a:solidFill>
                <a:srgbClr val="262728"/>
              </a:solidFill>
              <a:prstDash val="solid"/>
              <a:miter/>
            </a:ln>
          </p:spPr>
        </p:sp>
        <p:sp>
          <p:nvSpPr>
            <p:cNvPr id="24" name="TextBox 24"/>
            <p:cNvSpPr txBox="1"/>
            <p:nvPr/>
          </p:nvSpPr>
          <p:spPr>
            <a:xfrm>
              <a:off x="0" y="-38100"/>
              <a:ext cx="4124798" cy="444500"/>
            </a:xfrm>
            <a:prstGeom prst="rect">
              <a:avLst/>
            </a:prstGeom>
          </p:spPr>
          <p:txBody>
            <a:bodyPr lIns="44833" tIns="44833" rIns="44833" bIns="44833" rtlCol="0" anchor="ctr"/>
            <a:lstStyle/>
            <a:p>
              <a:pPr algn="ctr">
                <a:lnSpc>
                  <a:spcPts val="2660"/>
                </a:lnSpc>
              </a:pPr>
              <a:endParaRPr/>
            </a:p>
          </p:txBody>
        </p:sp>
      </p:grpSp>
      <p:grpSp>
        <p:nvGrpSpPr>
          <p:cNvPr id="25" name="Group 25"/>
          <p:cNvGrpSpPr/>
          <p:nvPr/>
        </p:nvGrpSpPr>
        <p:grpSpPr>
          <a:xfrm>
            <a:off x="2295592" y="8888295"/>
            <a:ext cx="5662400" cy="604526"/>
            <a:chOff x="0" y="0"/>
            <a:chExt cx="3806620" cy="406400"/>
          </a:xfrm>
        </p:grpSpPr>
        <p:sp>
          <p:nvSpPr>
            <p:cNvPr id="26" name="Freeform 26"/>
            <p:cNvSpPr/>
            <p:nvPr/>
          </p:nvSpPr>
          <p:spPr>
            <a:xfrm>
              <a:off x="0" y="0"/>
              <a:ext cx="3806620" cy="406400"/>
            </a:xfrm>
            <a:custGeom>
              <a:avLst/>
              <a:gdLst/>
              <a:ahLst/>
              <a:cxnLst/>
              <a:rect l="l" t="t" r="r" b="b"/>
              <a:pathLst>
                <a:path w="3806620" h="406400">
                  <a:moveTo>
                    <a:pt x="3603420" y="0"/>
                  </a:moveTo>
                  <a:cubicBezTo>
                    <a:pt x="3715645" y="0"/>
                    <a:pt x="3806620" y="90976"/>
                    <a:pt x="3806620" y="203200"/>
                  </a:cubicBezTo>
                  <a:cubicBezTo>
                    <a:pt x="3806620" y="315424"/>
                    <a:pt x="3715645" y="406400"/>
                    <a:pt x="3603420" y="406400"/>
                  </a:cubicBezTo>
                  <a:lnTo>
                    <a:pt x="203200" y="406400"/>
                  </a:lnTo>
                  <a:cubicBezTo>
                    <a:pt x="90976" y="406400"/>
                    <a:pt x="0" y="315424"/>
                    <a:pt x="0" y="203200"/>
                  </a:cubicBezTo>
                  <a:cubicBezTo>
                    <a:pt x="0" y="90976"/>
                    <a:pt x="90976" y="0"/>
                    <a:pt x="203200" y="0"/>
                  </a:cubicBezTo>
                  <a:close/>
                </a:path>
              </a:pathLst>
            </a:custGeom>
            <a:solidFill>
              <a:srgbClr val="266041"/>
            </a:solidFill>
            <a:ln w="19050" cap="sq">
              <a:solidFill>
                <a:srgbClr val="F7F1EA"/>
              </a:solidFill>
              <a:prstDash val="solid"/>
              <a:miter/>
            </a:ln>
          </p:spPr>
        </p:sp>
        <p:sp>
          <p:nvSpPr>
            <p:cNvPr id="27" name="TextBox 27"/>
            <p:cNvSpPr txBox="1"/>
            <p:nvPr/>
          </p:nvSpPr>
          <p:spPr>
            <a:xfrm>
              <a:off x="0" y="-38100"/>
              <a:ext cx="3806620" cy="444500"/>
            </a:xfrm>
            <a:prstGeom prst="rect">
              <a:avLst/>
            </a:prstGeom>
          </p:spPr>
          <p:txBody>
            <a:bodyPr lIns="44833" tIns="44833" rIns="44833" bIns="44833" rtlCol="0" anchor="ctr"/>
            <a:lstStyle/>
            <a:p>
              <a:pPr algn="ctr">
                <a:lnSpc>
                  <a:spcPts val="2660"/>
                </a:lnSpc>
              </a:pPr>
              <a:endParaRPr/>
            </a:p>
          </p:txBody>
        </p:sp>
      </p:grpSp>
      <p:sp>
        <p:nvSpPr>
          <p:cNvPr id="28" name="TextBox 28"/>
          <p:cNvSpPr txBox="1"/>
          <p:nvPr/>
        </p:nvSpPr>
        <p:spPr>
          <a:xfrm>
            <a:off x="2605139" y="9088788"/>
            <a:ext cx="2374233" cy="214719"/>
          </a:xfrm>
          <a:prstGeom prst="rect">
            <a:avLst/>
          </a:prstGeom>
        </p:spPr>
        <p:txBody>
          <a:bodyPr lIns="0" tIns="0" rIns="0" bIns="0" rtlCol="0" anchor="t">
            <a:spAutoFit/>
          </a:bodyPr>
          <a:lstStyle/>
          <a:p>
            <a:pPr algn="l">
              <a:lnSpc>
                <a:spcPts val="1638"/>
              </a:lnSpc>
            </a:pPr>
            <a:r>
              <a:rPr lang="en-US" sz="1575" spc="122">
                <a:solidFill>
                  <a:srgbClr val="FFFFFF"/>
                </a:solidFill>
                <a:latin typeface="Aileron"/>
                <a:ea typeface="Aileron"/>
                <a:cs typeface="Aileron"/>
                <a:sym typeface="Aileron"/>
              </a:rPr>
              <a:t>Export</a:t>
            </a:r>
          </a:p>
        </p:txBody>
      </p:sp>
      <p:sp>
        <p:nvSpPr>
          <p:cNvPr id="29" name="TextBox 29"/>
          <p:cNvSpPr txBox="1"/>
          <p:nvPr/>
        </p:nvSpPr>
        <p:spPr>
          <a:xfrm>
            <a:off x="7957992" y="9068344"/>
            <a:ext cx="1079994" cy="273003"/>
          </a:xfrm>
          <a:prstGeom prst="rect">
            <a:avLst/>
          </a:prstGeom>
        </p:spPr>
        <p:txBody>
          <a:bodyPr lIns="0" tIns="0" rIns="0" bIns="0" rtlCol="0" anchor="t">
            <a:spAutoFit/>
          </a:bodyPr>
          <a:lstStyle/>
          <a:p>
            <a:pPr algn="r">
              <a:lnSpc>
                <a:spcPts val="2097"/>
              </a:lnSpc>
            </a:pPr>
            <a:r>
              <a:rPr lang="en-US" sz="2017" b="1" spc="58">
                <a:solidFill>
                  <a:srgbClr val="555555"/>
                </a:solidFill>
                <a:latin typeface="Aileron Ultra-Bold"/>
                <a:ea typeface="Aileron Ultra-Bold"/>
                <a:cs typeface="Aileron Ultra-Bold"/>
                <a:sym typeface="Aileron Ultra-Bold"/>
              </a:rPr>
              <a:t>80%</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83903" y="0"/>
            <a:ext cx="15604097" cy="5620490"/>
          </a:xfrm>
          <a:custGeom>
            <a:avLst/>
            <a:gdLst/>
            <a:ahLst/>
            <a:cxnLst/>
            <a:rect l="l" t="t" r="r" b="b"/>
            <a:pathLst>
              <a:path w="15604097" h="5620490">
                <a:moveTo>
                  <a:pt x="0" y="0"/>
                </a:moveTo>
                <a:lnTo>
                  <a:pt x="15604097" y="0"/>
                </a:lnTo>
                <a:lnTo>
                  <a:pt x="15604097" y="5620490"/>
                </a:lnTo>
                <a:lnTo>
                  <a:pt x="0" y="5620490"/>
                </a:lnTo>
                <a:lnTo>
                  <a:pt x="0" y="0"/>
                </a:lnTo>
                <a:close/>
              </a:path>
            </a:pathLst>
          </a:custGeom>
          <a:blipFill>
            <a:blip r:embed="rId3"/>
            <a:stretch>
              <a:fillRect t="-33119" b="-33457"/>
            </a:stretch>
          </a:blipFill>
        </p:spPr>
      </p:sp>
      <p:sp>
        <p:nvSpPr>
          <p:cNvPr id="3" name="TextBox 3"/>
          <p:cNvSpPr txBox="1"/>
          <p:nvPr/>
        </p:nvSpPr>
        <p:spPr>
          <a:xfrm>
            <a:off x="8708056" y="6332941"/>
            <a:ext cx="8015964" cy="897255"/>
          </a:xfrm>
          <a:prstGeom prst="rect">
            <a:avLst/>
          </a:prstGeom>
        </p:spPr>
        <p:txBody>
          <a:bodyPr lIns="0" tIns="0" rIns="0" bIns="0" rtlCol="0" anchor="t">
            <a:spAutoFit/>
          </a:bodyPr>
          <a:lstStyle/>
          <a:p>
            <a:pPr algn="l">
              <a:lnSpc>
                <a:spcPts val="6960"/>
              </a:lnSpc>
            </a:pPr>
            <a:r>
              <a:rPr lang="en-US" sz="6000" b="1">
                <a:solidFill>
                  <a:srgbClr val="000000"/>
                </a:solidFill>
                <a:latin typeface="Roboto Bold"/>
                <a:ea typeface="Roboto Bold"/>
                <a:cs typeface="Roboto Bold"/>
                <a:sym typeface="Roboto Bold"/>
              </a:rPr>
              <a:t>Goal of</a:t>
            </a:r>
          </a:p>
        </p:txBody>
      </p:sp>
      <p:sp>
        <p:nvSpPr>
          <p:cNvPr id="4" name="TextBox 4"/>
          <p:cNvSpPr txBox="1"/>
          <p:nvPr/>
        </p:nvSpPr>
        <p:spPr>
          <a:xfrm>
            <a:off x="11393888" y="6332941"/>
            <a:ext cx="6531157" cy="897255"/>
          </a:xfrm>
          <a:prstGeom prst="rect">
            <a:avLst/>
          </a:prstGeom>
        </p:spPr>
        <p:txBody>
          <a:bodyPr lIns="0" tIns="0" rIns="0" bIns="0" rtlCol="0" anchor="t">
            <a:spAutoFit/>
          </a:bodyPr>
          <a:lstStyle/>
          <a:p>
            <a:pPr algn="l">
              <a:lnSpc>
                <a:spcPts val="6960"/>
              </a:lnSpc>
            </a:pPr>
            <a:r>
              <a:rPr lang="en-US" sz="6000" b="1">
                <a:solidFill>
                  <a:srgbClr val="05665C"/>
                </a:solidFill>
                <a:latin typeface="Roboto Bold"/>
                <a:ea typeface="Roboto Bold"/>
                <a:cs typeface="Roboto Bold"/>
                <a:sym typeface="Roboto Bold"/>
              </a:rPr>
              <a:t>Business Services</a:t>
            </a:r>
          </a:p>
        </p:txBody>
      </p:sp>
      <p:sp>
        <p:nvSpPr>
          <p:cNvPr id="5" name="TextBox 5"/>
          <p:cNvSpPr txBox="1"/>
          <p:nvPr/>
        </p:nvSpPr>
        <p:spPr>
          <a:xfrm rot="5400000">
            <a:off x="-287180" y="1990216"/>
            <a:ext cx="4316566" cy="749300"/>
          </a:xfrm>
          <a:prstGeom prst="rect">
            <a:avLst/>
          </a:prstGeom>
        </p:spPr>
        <p:txBody>
          <a:bodyPr lIns="0" tIns="0" rIns="0" bIns="0" rtlCol="0" anchor="t">
            <a:spAutoFit/>
          </a:bodyPr>
          <a:lstStyle/>
          <a:p>
            <a:pPr algn="l">
              <a:lnSpc>
                <a:spcPts val="5800"/>
              </a:lnSpc>
            </a:pPr>
            <a:r>
              <a:rPr lang="en-US" sz="5000" b="1">
                <a:solidFill>
                  <a:srgbClr val="000000"/>
                </a:solidFill>
                <a:latin typeface="Roboto Bold"/>
                <a:ea typeface="Roboto Bold"/>
                <a:cs typeface="Roboto Bold"/>
                <a:sym typeface="Roboto Bold"/>
              </a:rPr>
              <a:t>Agricultural</a:t>
            </a:r>
          </a:p>
        </p:txBody>
      </p:sp>
      <p:sp>
        <p:nvSpPr>
          <p:cNvPr id="6" name="TextBox 6"/>
          <p:cNvSpPr txBox="1"/>
          <p:nvPr/>
        </p:nvSpPr>
        <p:spPr>
          <a:xfrm rot="5400000">
            <a:off x="-1003940" y="1859810"/>
            <a:ext cx="4055753" cy="749300"/>
          </a:xfrm>
          <a:prstGeom prst="rect">
            <a:avLst/>
          </a:prstGeom>
        </p:spPr>
        <p:txBody>
          <a:bodyPr lIns="0" tIns="0" rIns="0" bIns="0" rtlCol="0" anchor="t">
            <a:spAutoFit/>
          </a:bodyPr>
          <a:lstStyle/>
          <a:p>
            <a:pPr algn="l">
              <a:lnSpc>
                <a:spcPts val="5800"/>
              </a:lnSpc>
            </a:pPr>
            <a:r>
              <a:rPr lang="en-US" sz="5000" b="1">
                <a:solidFill>
                  <a:srgbClr val="05665C"/>
                </a:solidFill>
                <a:latin typeface="Roboto Bold"/>
                <a:ea typeface="Roboto Bold"/>
                <a:cs typeface="Roboto Bold"/>
                <a:sym typeface="Roboto Bold"/>
              </a:rPr>
              <a:t>Supply Chain</a:t>
            </a:r>
          </a:p>
        </p:txBody>
      </p:sp>
      <p:grpSp>
        <p:nvGrpSpPr>
          <p:cNvPr id="7" name="Group 7"/>
          <p:cNvGrpSpPr/>
          <p:nvPr/>
        </p:nvGrpSpPr>
        <p:grpSpPr>
          <a:xfrm>
            <a:off x="2704026" y="0"/>
            <a:ext cx="3900488" cy="5620490"/>
            <a:chOff x="0" y="0"/>
            <a:chExt cx="1027289" cy="1480294"/>
          </a:xfrm>
        </p:grpSpPr>
        <p:sp>
          <p:nvSpPr>
            <p:cNvPr id="8" name="Freeform 8"/>
            <p:cNvSpPr/>
            <p:nvPr/>
          </p:nvSpPr>
          <p:spPr>
            <a:xfrm>
              <a:off x="0" y="0"/>
              <a:ext cx="1027289" cy="1480294"/>
            </a:xfrm>
            <a:custGeom>
              <a:avLst/>
              <a:gdLst/>
              <a:ahLst/>
              <a:cxnLst/>
              <a:rect l="l" t="t" r="r" b="b"/>
              <a:pathLst>
                <a:path w="1027289" h="1480294">
                  <a:moveTo>
                    <a:pt x="0" y="0"/>
                  </a:moveTo>
                  <a:lnTo>
                    <a:pt x="1027289" y="0"/>
                  </a:lnTo>
                  <a:lnTo>
                    <a:pt x="1027289" y="1480294"/>
                  </a:lnTo>
                  <a:lnTo>
                    <a:pt x="0" y="1480294"/>
                  </a:lnTo>
                  <a:close/>
                </a:path>
              </a:pathLst>
            </a:custGeom>
            <a:solidFill>
              <a:srgbClr val="F7F1EA">
                <a:alpha val="84706"/>
              </a:srgbClr>
            </a:solidFill>
          </p:spPr>
        </p:sp>
        <p:sp>
          <p:nvSpPr>
            <p:cNvPr id="9" name="TextBox 9"/>
            <p:cNvSpPr txBox="1"/>
            <p:nvPr/>
          </p:nvSpPr>
          <p:spPr>
            <a:xfrm>
              <a:off x="0" y="-47625"/>
              <a:ext cx="1027289" cy="1527919"/>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6594989" y="0"/>
            <a:ext cx="3900488" cy="5620490"/>
            <a:chOff x="0" y="0"/>
            <a:chExt cx="1027289" cy="1480294"/>
          </a:xfrm>
        </p:grpSpPr>
        <p:sp>
          <p:nvSpPr>
            <p:cNvPr id="11" name="Freeform 11"/>
            <p:cNvSpPr/>
            <p:nvPr/>
          </p:nvSpPr>
          <p:spPr>
            <a:xfrm>
              <a:off x="0" y="0"/>
              <a:ext cx="1027289" cy="1480294"/>
            </a:xfrm>
            <a:custGeom>
              <a:avLst/>
              <a:gdLst/>
              <a:ahLst/>
              <a:cxnLst/>
              <a:rect l="l" t="t" r="r" b="b"/>
              <a:pathLst>
                <a:path w="1027289" h="1480294">
                  <a:moveTo>
                    <a:pt x="0" y="0"/>
                  </a:moveTo>
                  <a:lnTo>
                    <a:pt x="1027289" y="0"/>
                  </a:lnTo>
                  <a:lnTo>
                    <a:pt x="1027289" y="1480294"/>
                  </a:lnTo>
                  <a:lnTo>
                    <a:pt x="0" y="1480294"/>
                  </a:lnTo>
                  <a:close/>
                </a:path>
              </a:pathLst>
            </a:custGeom>
            <a:solidFill>
              <a:srgbClr val="F7F1EA">
                <a:alpha val="80000"/>
              </a:srgbClr>
            </a:solidFill>
          </p:spPr>
        </p:sp>
        <p:sp>
          <p:nvSpPr>
            <p:cNvPr id="12" name="TextBox 12"/>
            <p:cNvSpPr txBox="1"/>
            <p:nvPr/>
          </p:nvSpPr>
          <p:spPr>
            <a:xfrm>
              <a:off x="0" y="-47625"/>
              <a:ext cx="1027289" cy="1527919"/>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0485951" y="9525"/>
            <a:ext cx="3900488" cy="5620490"/>
            <a:chOff x="0" y="0"/>
            <a:chExt cx="1027289" cy="1480294"/>
          </a:xfrm>
        </p:grpSpPr>
        <p:sp>
          <p:nvSpPr>
            <p:cNvPr id="14" name="Freeform 14"/>
            <p:cNvSpPr/>
            <p:nvPr/>
          </p:nvSpPr>
          <p:spPr>
            <a:xfrm>
              <a:off x="0" y="0"/>
              <a:ext cx="1027289" cy="1480294"/>
            </a:xfrm>
            <a:custGeom>
              <a:avLst/>
              <a:gdLst/>
              <a:ahLst/>
              <a:cxnLst/>
              <a:rect l="l" t="t" r="r" b="b"/>
              <a:pathLst>
                <a:path w="1027289" h="1480294">
                  <a:moveTo>
                    <a:pt x="0" y="0"/>
                  </a:moveTo>
                  <a:lnTo>
                    <a:pt x="1027289" y="0"/>
                  </a:lnTo>
                  <a:lnTo>
                    <a:pt x="1027289" y="1480294"/>
                  </a:lnTo>
                  <a:lnTo>
                    <a:pt x="0" y="1480294"/>
                  </a:lnTo>
                  <a:close/>
                </a:path>
              </a:pathLst>
            </a:custGeom>
            <a:solidFill>
              <a:srgbClr val="F7F1EA">
                <a:alpha val="74902"/>
              </a:srgbClr>
            </a:solidFill>
          </p:spPr>
        </p:sp>
        <p:sp>
          <p:nvSpPr>
            <p:cNvPr id="15" name="TextBox 15"/>
            <p:cNvSpPr txBox="1"/>
            <p:nvPr/>
          </p:nvSpPr>
          <p:spPr>
            <a:xfrm>
              <a:off x="0" y="-47625"/>
              <a:ext cx="1027289" cy="1527919"/>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4387513" y="9525"/>
            <a:ext cx="3900488" cy="5620490"/>
            <a:chOff x="0" y="0"/>
            <a:chExt cx="1027289" cy="1480294"/>
          </a:xfrm>
        </p:grpSpPr>
        <p:sp>
          <p:nvSpPr>
            <p:cNvPr id="17" name="Freeform 17"/>
            <p:cNvSpPr/>
            <p:nvPr/>
          </p:nvSpPr>
          <p:spPr>
            <a:xfrm>
              <a:off x="0" y="0"/>
              <a:ext cx="1027289" cy="1480294"/>
            </a:xfrm>
            <a:custGeom>
              <a:avLst/>
              <a:gdLst/>
              <a:ahLst/>
              <a:cxnLst/>
              <a:rect l="l" t="t" r="r" b="b"/>
              <a:pathLst>
                <a:path w="1027289" h="1480294">
                  <a:moveTo>
                    <a:pt x="0" y="0"/>
                  </a:moveTo>
                  <a:lnTo>
                    <a:pt x="1027289" y="0"/>
                  </a:lnTo>
                  <a:lnTo>
                    <a:pt x="1027289" y="1480294"/>
                  </a:lnTo>
                  <a:lnTo>
                    <a:pt x="0" y="1480294"/>
                  </a:lnTo>
                  <a:close/>
                </a:path>
              </a:pathLst>
            </a:custGeom>
            <a:solidFill>
              <a:srgbClr val="F7F1EA">
                <a:alpha val="69804"/>
              </a:srgbClr>
            </a:solidFill>
          </p:spPr>
        </p:sp>
        <p:sp>
          <p:nvSpPr>
            <p:cNvPr id="18" name="TextBox 18"/>
            <p:cNvSpPr txBox="1"/>
            <p:nvPr/>
          </p:nvSpPr>
          <p:spPr>
            <a:xfrm>
              <a:off x="0" y="-47625"/>
              <a:ext cx="1027289" cy="1527919"/>
            </a:xfrm>
            <a:prstGeom prst="rect">
              <a:avLst/>
            </a:prstGeom>
          </p:spPr>
          <p:txBody>
            <a:bodyPr lIns="50800" tIns="50800" rIns="50800" bIns="50800" rtlCol="0" anchor="ctr"/>
            <a:lstStyle/>
            <a:p>
              <a:pPr algn="ctr">
                <a:lnSpc>
                  <a:spcPts val="3359"/>
                </a:lnSpc>
              </a:pPr>
              <a:endParaRPr/>
            </a:p>
          </p:txBody>
        </p:sp>
      </p:grpSp>
      <p:sp>
        <p:nvSpPr>
          <p:cNvPr id="19" name="TextBox 19"/>
          <p:cNvSpPr txBox="1"/>
          <p:nvPr/>
        </p:nvSpPr>
        <p:spPr>
          <a:xfrm>
            <a:off x="3075467" y="2753095"/>
            <a:ext cx="3119506" cy="2454275"/>
          </a:xfrm>
          <a:prstGeom prst="rect">
            <a:avLst/>
          </a:prstGeom>
        </p:spPr>
        <p:txBody>
          <a:bodyPr lIns="0" tIns="0" rIns="0" bIns="0" rtlCol="0" anchor="t">
            <a:spAutoFit/>
          </a:bodyPr>
          <a:lstStyle/>
          <a:p>
            <a:pPr algn="ctr">
              <a:lnSpc>
                <a:spcPts val="4900"/>
              </a:lnSpc>
            </a:pPr>
            <a:r>
              <a:rPr lang="en-US" sz="3500" b="1">
                <a:solidFill>
                  <a:srgbClr val="266041"/>
                </a:solidFill>
                <a:latin typeface="Canva Sans Bold"/>
                <a:ea typeface="Canva Sans Bold"/>
                <a:cs typeface="Canva Sans Bold"/>
                <a:sym typeface="Canva Sans Bold"/>
              </a:rPr>
              <a:t>Crop Yield Prediction Service </a:t>
            </a:r>
          </a:p>
          <a:p>
            <a:pPr algn="ctr">
              <a:lnSpc>
                <a:spcPts val="4900"/>
              </a:lnSpc>
            </a:pPr>
            <a:r>
              <a:rPr lang="en-US" sz="3500" b="1">
                <a:solidFill>
                  <a:srgbClr val="266041"/>
                </a:solidFill>
                <a:latin typeface="Canva Sans Bold"/>
                <a:ea typeface="Canva Sans Bold"/>
                <a:cs typeface="Canva Sans Bold"/>
                <a:sym typeface="Canva Sans Bold"/>
              </a:rPr>
              <a:t>(BS-CYP)</a:t>
            </a:r>
          </a:p>
        </p:txBody>
      </p:sp>
      <p:sp>
        <p:nvSpPr>
          <p:cNvPr id="20" name="TextBox 20"/>
          <p:cNvSpPr txBox="1"/>
          <p:nvPr/>
        </p:nvSpPr>
        <p:spPr>
          <a:xfrm>
            <a:off x="6985480" y="2753095"/>
            <a:ext cx="3119506" cy="2454275"/>
          </a:xfrm>
          <a:prstGeom prst="rect">
            <a:avLst/>
          </a:prstGeom>
        </p:spPr>
        <p:txBody>
          <a:bodyPr lIns="0" tIns="0" rIns="0" bIns="0" rtlCol="0" anchor="t">
            <a:spAutoFit/>
          </a:bodyPr>
          <a:lstStyle/>
          <a:p>
            <a:pPr algn="ctr">
              <a:lnSpc>
                <a:spcPts val="4900"/>
              </a:lnSpc>
            </a:pPr>
            <a:r>
              <a:rPr lang="en-US" sz="3500" b="1">
                <a:solidFill>
                  <a:srgbClr val="266041"/>
                </a:solidFill>
                <a:latin typeface="Canva Sans Bold"/>
                <a:ea typeface="Canva Sans Bold"/>
                <a:cs typeface="Canva Sans Bold"/>
                <a:sym typeface="Canva Sans Bold"/>
              </a:rPr>
              <a:t>Fair Price Advisor Service</a:t>
            </a:r>
          </a:p>
          <a:p>
            <a:pPr algn="ctr">
              <a:lnSpc>
                <a:spcPts val="4900"/>
              </a:lnSpc>
            </a:pPr>
            <a:r>
              <a:rPr lang="en-US" sz="3500" b="1">
                <a:solidFill>
                  <a:srgbClr val="266041"/>
                </a:solidFill>
                <a:latin typeface="Canva Sans Bold"/>
                <a:ea typeface="Canva Sans Bold"/>
                <a:cs typeface="Canva Sans Bold"/>
                <a:sym typeface="Canva Sans Bold"/>
              </a:rPr>
              <a:t>(BS-FPA)</a:t>
            </a:r>
          </a:p>
        </p:txBody>
      </p:sp>
      <p:sp>
        <p:nvSpPr>
          <p:cNvPr id="21" name="TextBox 21"/>
          <p:cNvSpPr txBox="1"/>
          <p:nvPr/>
        </p:nvSpPr>
        <p:spPr>
          <a:xfrm>
            <a:off x="10923172" y="1514845"/>
            <a:ext cx="3119506" cy="3692525"/>
          </a:xfrm>
          <a:prstGeom prst="rect">
            <a:avLst/>
          </a:prstGeom>
        </p:spPr>
        <p:txBody>
          <a:bodyPr lIns="0" tIns="0" rIns="0" bIns="0" rtlCol="0" anchor="t">
            <a:spAutoFit/>
          </a:bodyPr>
          <a:lstStyle/>
          <a:p>
            <a:pPr algn="ctr">
              <a:lnSpc>
                <a:spcPts val="4900"/>
              </a:lnSpc>
            </a:pPr>
            <a:r>
              <a:rPr lang="en-US" sz="3500" b="1">
                <a:solidFill>
                  <a:srgbClr val="266041"/>
                </a:solidFill>
                <a:latin typeface="Canva Sans Bold"/>
                <a:ea typeface="Canva Sans Bold"/>
                <a:cs typeface="Canva Sans Bold"/>
                <a:sym typeface="Canva Sans Bold"/>
              </a:rPr>
              <a:t> International Agriculture Investment Dataspace Service</a:t>
            </a:r>
          </a:p>
          <a:p>
            <a:pPr algn="ctr">
              <a:lnSpc>
                <a:spcPts val="4900"/>
              </a:lnSpc>
            </a:pPr>
            <a:r>
              <a:rPr lang="en-US" sz="3500" b="1">
                <a:solidFill>
                  <a:srgbClr val="266041"/>
                </a:solidFill>
                <a:latin typeface="Canva Sans Bold"/>
                <a:ea typeface="Canva Sans Bold"/>
                <a:cs typeface="Canva Sans Bold"/>
                <a:sym typeface="Canva Sans Bold"/>
              </a:rPr>
              <a:t>(BS-IAI)</a:t>
            </a:r>
          </a:p>
        </p:txBody>
      </p:sp>
      <p:sp>
        <p:nvSpPr>
          <p:cNvPr id="22" name="TextBox 22"/>
          <p:cNvSpPr txBox="1"/>
          <p:nvPr/>
        </p:nvSpPr>
        <p:spPr>
          <a:xfrm>
            <a:off x="4817093" y="7457981"/>
            <a:ext cx="12827406" cy="2508885"/>
          </a:xfrm>
          <a:prstGeom prst="rect">
            <a:avLst/>
          </a:prstGeom>
        </p:spPr>
        <p:txBody>
          <a:bodyPr lIns="0" tIns="0" rIns="0" bIns="0" rtlCol="0" anchor="t">
            <a:spAutoFit/>
          </a:bodyPr>
          <a:lstStyle/>
          <a:p>
            <a:pPr algn="just">
              <a:lnSpc>
                <a:spcPts val="4020"/>
              </a:lnSpc>
            </a:pPr>
            <a:r>
              <a:rPr lang="en-US" sz="3000" i="1">
                <a:solidFill>
                  <a:srgbClr val="000000"/>
                </a:solidFill>
                <a:latin typeface="Clear Sans Italics"/>
                <a:ea typeface="Clear Sans Italics"/>
                <a:cs typeface="Clear Sans Italics"/>
                <a:sym typeface="Clear Sans Italics"/>
              </a:rPr>
              <a:t>East African has </a:t>
            </a:r>
            <a:r>
              <a:rPr lang="en-US" sz="3000" b="1" i="1">
                <a:solidFill>
                  <a:srgbClr val="000000"/>
                </a:solidFill>
                <a:latin typeface="Clear Sans Bold Italics"/>
                <a:ea typeface="Clear Sans Bold Italics"/>
                <a:cs typeface="Clear Sans Bold Italics"/>
                <a:sym typeface="Clear Sans Bold Italics"/>
              </a:rPr>
              <a:t>supply chains</a:t>
            </a:r>
            <a:r>
              <a:rPr lang="en-US" sz="3000" i="1">
                <a:solidFill>
                  <a:srgbClr val="000000"/>
                </a:solidFill>
                <a:latin typeface="Clear Sans Italics"/>
                <a:ea typeface="Clear Sans Italics"/>
                <a:cs typeface="Clear Sans Italics"/>
                <a:sym typeface="Clear Sans Italics"/>
              </a:rPr>
              <a:t> that often resemble a complex web with weak links scattered throughout</a:t>
            </a:r>
            <a:r>
              <a:rPr lang="en-US" sz="3000">
                <a:solidFill>
                  <a:srgbClr val="000000"/>
                </a:solidFill>
                <a:latin typeface="Clear Sans"/>
                <a:ea typeface="Clear Sans"/>
                <a:cs typeface="Clear Sans"/>
                <a:sym typeface="Clear Sans"/>
              </a:rPr>
              <a:t>. Recognizing these challenges, we have developed a suite of innovative business services aimed at fortifying these fragile links and ushering in a new era of agricultural sustainability and prosperity.</a:t>
            </a:r>
          </a:p>
        </p:txBody>
      </p:sp>
      <p:grpSp>
        <p:nvGrpSpPr>
          <p:cNvPr id="23" name="Group 23"/>
          <p:cNvGrpSpPr/>
          <p:nvPr/>
        </p:nvGrpSpPr>
        <p:grpSpPr>
          <a:xfrm>
            <a:off x="245557" y="6776806"/>
            <a:ext cx="4019442" cy="2994203"/>
            <a:chOff x="0" y="0"/>
            <a:chExt cx="5359256" cy="3992271"/>
          </a:xfrm>
        </p:grpSpPr>
        <p:grpSp>
          <p:nvGrpSpPr>
            <p:cNvPr id="24" name="Group 24"/>
            <p:cNvGrpSpPr/>
            <p:nvPr/>
          </p:nvGrpSpPr>
          <p:grpSpPr>
            <a:xfrm>
              <a:off x="0" y="0"/>
              <a:ext cx="964523" cy="96452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DDD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947"/>
                  </a:lnSpc>
                </a:pPr>
                <a:endParaRPr/>
              </a:p>
            </p:txBody>
          </p:sp>
        </p:grpSp>
        <p:sp>
          <p:nvSpPr>
            <p:cNvPr id="27" name="TextBox 27"/>
            <p:cNvSpPr txBox="1"/>
            <p:nvPr/>
          </p:nvSpPr>
          <p:spPr>
            <a:xfrm>
              <a:off x="0" y="1913238"/>
              <a:ext cx="5359256" cy="2079033"/>
            </a:xfrm>
            <a:prstGeom prst="rect">
              <a:avLst/>
            </a:prstGeom>
          </p:spPr>
          <p:txBody>
            <a:bodyPr lIns="0" tIns="0" rIns="0" bIns="0" rtlCol="0" anchor="t">
              <a:spAutoFit/>
            </a:bodyPr>
            <a:lstStyle/>
            <a:p>
              <a:pPr algn="just">
                <a:lnSpc>
                  <a:spcPts val="2545"/>
                </a:lnSpc>
              </a:pPr>
              <a:r>
                <a:rPr lang="en-US" sz="1899">
                  <a:solidFill>
                    <a:srgbClr val="000000"/>
                  </a:solidFill>
                  <a:latin typeface="Lato"/>
                  <a:ea typeface="Lato"/>
                  <a:cs typeface="Lato"/>
                  <a:sym typeface="Lato"/>
                </a:rPr>
                <a:t>The agricultural industry is a series of activities from the production of raw materials, processing, and marketing and distribution as a series of activities in one system.</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93569" y="257761"/>
            <a:ext cx="4538934" cy="4679530"/>
            <a:chOff x="0" y="0"/>
            <a:chExt cx="1195439" cy="1232469"/>
          </a:xfrm>
        </p:grpSpPr>
        <p:sp>
          <p:nvSpPr>
            <p:cNvPr id="3" name="Freeform 3"/>
            <p:cNvSpPr/>
            <p:nvPr/>
          </p:nvSpPr>
          <p:spPr>
            <a:xfrm>
              <a:off x="0" y="0"/>
              <a:ext cx="1195439" cy="1232469"/>
            </a:xfrm>
            <a:custGeom>
              <a:avLst/>
              <a:gdLst/>
              <a:ahLst/>
              <a:cxnLst/>
              <a:rect l="l" t="t" r="r" b="b"/>
              <a:pathLst>
                <a:path w="1195439" h="1232469">
                  <a:moveTo>
                    <a:pt x="0" y="0"/>
                  </a:moveTo>
                  <a:lnTo>
                    <a:pt x="1195439" y="0"/>
                  </a:lnTo>
                  <a:lnTo>
                    <a:pt x="1195439" y="1232469"/>
                  </a:lnTo>
                  <a:lnTo>
                    <a:pt x="0" y="1232469"/>
                  </a:lnTo>
                  <a:close/>
                </a:path>
              </a:pathLst>
            </a:custGeom>
            <a:solidFill>
              <a:srgbClr val="30B4A6"/>
            </a:solidFill>
          </p:spPr>
        </p:sp>
        <p:sp>
          <p:nvSpPr>
            <p:cNvPr id="4" name="TextBox 4"/>
            <p:cNvSpPr txBox="1"/>
            <p:nvPr/>
          </p:nvSpPr>
          <p:spPr>
            <a:xfrm>
              <a:off x="0" y="-47625"/>
              <a:ext cx="1195439" cy="1280094"/>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8693569" y="5143500"/>
            <a:ext cx="4538934" cy="4890426"/>
          </a:xfrm>
          <a:custGeom>
            <a:avLst/>
            <a:gdLst/>
            <a:ahLst/>
            <a:cxnLst/>
            <a:rect l="l" t="t" r="r" b="b"/>
            <a:pathLst>
              <a:path w="4538934" h="4890426">
                <a:moveTo>
                  <a:pt x="0" y="0"/>
                </a:moveTo>
                <a:lnTo>
                  <a:pt x="4538934" y="0"/>
                </a:lnTo>
                <a:lnTo>
                  <a:pt x="4538934" y="4890426"/>
                </a:lnTo>
                <a:lnTo>
                  <a:pt x="0" y="4890426"/>
                </a:lnTo>
                <a:lnTo>
                  <a:pt x="0" y="0"/>
                </a:lnTo>
                <a:close/>
              </a:path>
            </a:pathLst>
          </a:custGeom>
          <a:blipFill>
            <a:blip r:embed="rId3"/>
            <a:stretch>
              <a:fillRect l="-30858" r="-30858"/>
            </a:stretch>
          </a:blipFill>
        </p:spPr>
      </p:sp>
      <p:sp>
        <p:nvSpPr>
          <p:cNvPr id="6" name="Freeform 6"/>
          <p:cNvSpPr/>
          <p:nvPr/>
        </p:nvSpPr>
        <p:spPr>
          <a:xfrm>
            <a:off x="13466831" y="257761"/>
            <a:ext cx="4585799" cy="4679530"/>
          </a:xfrm>
          <a:custGeom>
            <a:avLst/>
            <a:gdLst/>
            <a:ahLst/>
            <a:cxnLst/>
            <a:rect l="l" t="t" r="r" b="b"/>
            <a:pathLst>
              <a:path w="4585799" h="4679530">
                <a:moveTo>
                  <a:pt x="0" y="0"/>
                </a:moveTo>
                <a:lnTo>
                  <a:pt x="4585799" y="0"/>
                </a:lnTo>
                <a:lnTo>
                  <a:pt x="4585799" y="4679530"/>
                </a:lnTo>
                <a:lnTo>
                  <a:pt x="0" y="4679530"/>
                </a:lnTo>
                <a:lnTo>
                  <a:pt x="0" y="0"/>
                </a:lnTo>
                <a:close/>
              </a:path>
            </a:pathLst>
          </a:custGeom>
          <a:blipFill>
            <a:blip r:embed="rId4"/>
            <a:stretch>
              <a:fillRect l="-26580" r="-26580"/>
            </a:stretch>
          </a:blipFill>
        </p:spPr>
      </p:sp>
      <p:grpSp>
        <p:nvGrpSpPr>
          <p:cNvPr id="7" name="Group 7"/>
          <p:cNvGrpSpPr/>
          <p:nvPr/>
        </p:nvGrpSpPr>
        <p:grpSpPr>
          <a:xfrm>
            <a:off x="13470628" y="5143500"/>
            <a:ext cx="4585799" cy="4890426"/>
            <a:chOff x="0" y="0"/>
            <a:chExt cx="1207783" cy="1288013"/>
          </a:xfrm>
        </p:grpSpPr>
        <p:sp>
          <p:nvSpPr>
            <p:cNvPr id="8" name="Freeform 8"/>
            <p:cNvSpPr/>
            <p:nvPr/>
          </p:nvSpPr>
          <p:spPr>
            <a:xfrm>
              <a:off x="0" y="0"/>
              <a:ext cx="1207783" cy="1288013"/>
            </a:xfrm>
            <a:custGeom>
              <a:avLst/>
              <a:gdLst/>
              <a:ahLst/>
              <a:cxnLst/>
              <a:rect l="l" t="t" r="r" b="b"/>
              <a:pathLst>
                <a:path w="1207783" h="1288013">
                  <a:moveTo>
                    <a:pt x="0" y="0"/>
                  </a:moveTo>
                  <a:lnTo>
                    <a:pt x="1207783" y="0"/>
                  </a:lnTo>
                  <a:lnTo>
                    <a:pt x="1207783" y="1288013"/>
                  </a:lnTo>
                  <a:lnTo>
                    <a:pt x="0" y="1288013"/>
                  </a:lnTo>
                  <a:close/>
                </a:path>
              </a:pathLst>
            </a:custGeom>
            <a:solidFill>
              <a:srgbClr val="30B4A6"/>
            </a:solidFill>
          </p:spPr>
        </p:sp>
        <p:sp>
          <p:nvSpPr>
            <p:cNvPr id="9" name="TextBox 9"/>
            <p:cNvSpPr txBox="1"/>
            <p:nvPr/>
          </p:nvSpPr>
          <p:spPr>
            <a:xfrm>
              <a:off x="0" y="-47625"/>
              <a:ext cx="1207783" cy="1335638"/>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8693569" y="5143500"/>
            <a:ext cx="4538934" cy="4890426"/>
            <a:chOff x="0" y="0"/>
            <a:chExt cx="1195439" cy="1288013"/>
          </a:xfrm>
        </p:grpSpPr>
        <p:sp>
          <p:nvSpPr>
            <p:cNvPr id="11" name="Freeform 11"/>
            <p:cNvSpPr/>
            <p:nvPr/>
          </p:nvSpPr>
          <p:spPr>
            <a:xfrm>
              <a:off x="0" y="0"/>
              <a:ext cx="1195439" cy="1288013"/>
            </a:xfrm>
            <a:custGeom>
              <a:avLst/>
              <a:gdLst/>
              <a:ahLst/>
              <a:cxnLst/>
              <a:rect l="l" t="t" r="r" b="b"/>
              <a:pathLst>
                <a:path w="1195439" h="1288013">
                  <a:moveTo>
                    <a:pt x="0" y="0"/>
                  </a:moveTo>
                  <a:lnTo>
                    <a:pt x="1195439" y="0"/>
                  </a:lnTo>
                  <a:lnTo>
                    <a:pt x="1195439" y="1288013"/>
                  </a:lnTo>
                  <a:lnTo>
                    <a:pt x="0" y="1288013"/>
                  </a:lnTo>
                  <a:close/>
                </a:path>
              </a:pathLst>
            </a:custGeom>
            <a:solidFill>
              <a:srgbClr val="30B4A6">
                <a:alpha val="80000"/>
              </a:srgbClr>
            </a:solidFill>
          </p:spPr>
        </p:sp>
        <p:sp>
          <p:nvSpPr>
            <p:cNvPr id="12" name="TextBox 12"/>
            <p:cNvSpPr txBox="1"/>
            <p:nvPr/>
          </p:nvSpPr>
          <p:spPr>
            <a:xfrm>
              <a:off x="0" y="-47625"/>
              <a:ext cx="1195439" cy="1335638"/>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3466831" y="257761"/>
            <a:ext cx="4538934" cy="4632665"/>
            <a:chOff x="0" y="0"/>
            <a:chExt cx="1195439" cy="1220126"/>
          </a:xfrm>
        </p:grpSpPr>
        <p:sp>
          <p:nvSpPr>
            <p:cNvPr id="14" name="Freeform 14"/>
            <p:cNvSpPr/>
            <p:nvPr/>
          </p:nvSpPr>
          <p:spPr>
            <a:xfrm>
              <a:off x="0" y="0"/>
              <a:ext cx="1195439" cy="1220126"/>
            </a:xfrm>
            <a:custGeom>
              <a:avLst/>
              <a:gdLst/>
              <a:ahLst/>
              <a:cxnLst/>
              <a:rect l="l" t="t" r="r" b="b"/>
              <a:pathLst>
                <a:path w="1195439" h="1220126">
                  <a:moveTo>
                    <a:pt x="0" y="0"/>
                  </a:moveTo>
                  <a:lnTo>
                    <a:pt x="1195439" y="0"/>
                  </a:lnTo>
                  <a:lnTo>
                    <a:pt x="1195439" y="1220126"/>
                  </a:lnTo>
                  <a:lnTo>
                    <a:pt x="0" y="1220126"/>
                  </a:lnTo>
                  <a:close/>
                </a:path>
              </a:pathLst>
            </a:custGeom>
            <a:solidFill>
              <a:srgbClr val="30B4A6">
                <a:alpha val="80000"/>
              </a:srgbClr>
            </a:solidFill>
          </p:spPr>
        </p:sp>
        <p:sp>
          <p:nvSpPr>
            <p:cNvPr id="15" name="TextBox 15"/>
            <p:cNvSpPr txBox="1"/>
            <p:nvPr/>
          </p:nvSpPr>
          <p:spPr>
            <a:xfrm>
              <a:off x="0" y="-47625"/>
              <a:ext cx="1195439" cy="1267751"/>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028700" y="5876027"/>
            <a:ext cx="5703841" cy="3164131"/>
            <a:chOff x="0" y="0"/>
            <a:chExt cx="7605121" cy="4218842"/>
          </a:xfrm>
        </p:grpSpPr>
        <p:grpSp>
          <p:nvGrpSpPr>
            <p:cNvPr id="17" name="Group 17"/>
            <p:cNvGrpSpPr/>
            <p:nvPr/>
          </p:nvGrpSpPr>
          <p:grpSpPr>
            <a:xfrm>
              <a:off x="0" y="0"/>
              <a:ext cx="964523" cy="96452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DDD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947"/>
                  </a:lnSpc>
                </a:pPr>
                <a:endParaRPr/>
              </a:p>
            </p:txBody>
          </p:sp>
        </p:grpSp>
        <p:sp>
          <p:nvSpPr>
            <p:cNvPr id="20" name="TextBox 20"/>
            <p:cNvSpPr txBox="1"/>
            <p:nvPr/>
          </p:nvSpPr>
          <p:spPr>
            <a:xfrm>
              <a:off x="0" y="1796735"/>
              <a:ext cx="7605121" cy="2422107"/>
            </a:xfrm>
            <a:prstGeom prst="rect">
              <a:avLst/>
            </a:prstGeom>
          </p:spPr>
          <p:txBody>
            <a:bodyPr lIns="0" tIns="0" rIns="0" bIns="0" rtlCol="0" anchor="t">
              <a:spAutoFit/>
            </a:bodyPr>
            <a:lstStyle/>
            <a:p>
              <a:pPr algn="just">
                <a:lnSpc>
                  <a:spcPts val="3612"/>
                </a:lnSpc>
              </a:pPr>
              <a:r>
                <a:rPr lang="en-US" sz="2696" i="1">
                  <a:solidFill>
                    <a:srgbClr val="000000"/>
                  </a:solidFill>
                  <a:latin typeface="Lato Italics"/>
                  <a:ea typeface="Lato Italics"/>
                  <a:cs typeface="Lato Italics"/>
                  <a:sym typeface="Lato Italics"/>
                </a:rPr>
                <a:t>Decreasing hunger by supporting whole agriculture supply chain, consist of supporting agriculture industry, raising crop yield, and decreasing food waste</a:t>
              </a:r>
            </a:p>
          </p:txBody>
        </p:sp>
      </p:grpSp>
      <p:sp>
        <p:nvSpPr>
          <p:cNvPr id="21" name="TextBox 21"/>
          <p:cNvSpPr txBox="1"/>
          <p:nvPr/>
        </p:nvSpPr>
        <p:spPr>
          <a:xfrm>
            <a:off x="9022856" y="2079486"/>
            <a:ext cx="3880361" cy="2620772"/>
          </a:xfrm>
          <a:prstGeom prst="rect">
            <a:avLst/>
          </a:prstGeom>
        </p:spPr>
        <p:txBody>
          <a:bodyPr lIns="0" tIns="0" rIns="0" bIns="0" rtlCol="0" anchor="t">
            <a:spAutoFit/>
          </a:bodyPr>
          <a:lstStyle/>
          <a:p>
            <a:pPr algn="l">
              <a:lnSpc>
                <a:spcPts val="3483"/>
              </a:lnSpc>
            </a:pPr>
            <a:r>
              <a:rPr lang="en-US" sz="2599" b="1">
                <a:solidFill>
                  <a:srgbClr val="F7F1EA"/>
                </a:solidFill>
                <a:latin typeface="Lato Bold"/>
                <a:ea typeface="Lato Bold"/>
                <a:cs typeface="Lato Bold"/>
                <a:sym typeface="Lato Bold"/>
              </a:rPr>
              <a:t>Providing In-depth agricultural analytical insights and recommendation, by tailoring forecast and customise information.</a:t>
            </a:r>
          </a:p>
        </p:txBody>
      </p:sp>
      <p:sp>
        <p:nvSpPr>
          <p:cNvPr id="22" name="TextBox 22"/>
          <p:cNvSpPr txBox="1"/>
          <p:nvPr/>
        </p:nvSpPr>
        <p:spPr>
          <a:xfrm>
            <a:off x="10107316" y="990600"/>
            <a:ext cx="2212317" cy="795528"/>
          </a:xfrm>
          <a:prstGeom prst="rect">
            <a:avLst/>
          </a:prstGeom>
        </p:spPr>
        <p:txBody>
          <a:bodyPr lIns="0" tIns="0" rIns="0" bIns="0" rtlCol="0" anchor="t">
            <a:spAutoFit/>
          </a:bodyPr>
          <a:lstStyle/>
          <a:p>
            <a:pPr algn="l">
              <a:lnSpc>
                <a:spcPts val="3216"/>
              </a:lnSpc>
            </a:pPr>
            <a:r>
              <a:rPr lang="en-US" sz="2400" b="1">
                <a:solidFill>
                  <a:srgbClr val="F7F1EA"/>
                </a:solidFill>
                <a:latin typeface="Lato Bold"/>
                <a:ea typeface="Lato Bold"/>
                <a:cs typeface="Lato Bold"/>
                <a:sym typeface="Lato Bold"/>
              </a:rPr>
              <a:t>FR1-CropAnalysts</a:t>
            </a:r>
          </a:p>
        </p:txBody>
      </p:sp>
      <p:sp>
        <p:nvSpPr>
          <p:cNvPr id="23" name="TextBox 23"/>
          <p:cNvSpPr txBox="1"/>
          <p:nvPr/>
        </p:nvSpPr>
        <p:spPr>
          <a:xfrm>
            <a:off x="14907808" y="5635334"/>
            <a:ext cx="2569281" cy="1195578"/>
          </a:xfrm>
          <a:prstGeom prst="rect">
            <a:avLst/>
          </a:prstGeom>
        </p:spPr>
        <p:txBody>
          <a:bodyPr lIns="0" tIns="0" rIns="0" bIns="0" rtlCol="0" anchor="t">
            <a:spAutoFit/>
          </a:bodyPr>
          <a:lstStyle/>
          <a:p>
            <a:pPr algn="l">
              <a:lnSpc>
                <a:spcPts val="3216"/>
              </a:lnSpc>
            </a:pPr>
            <a:r>
              <a:rPr lang="en-US" sz="2400" b="1">
                <a:solidFill>
                  <a:srgbClr val="F7F1EA"/>
                </a:solidFill>
                <a:latin typeface="Lato Bold"/>
                <a:ea typeface="Lato Bold"/>
                <a:cs typeface="Lato Bold"/>
                <a:sym typeface="Lato Bold"/>
              </a:rPr>
              <a:t>FR4-Recipe Recommendation Service</a:t>
            </a:r>
          </a:p>
        </p:txBody>
      </p:sp>
      <p:sp>
        <p:nvSpPr>
          <p:cNvPr id="24" name="TextBox 24"/>
          <p:cNvSpPr txBox="1"/>
          <p:nvPr/>
        </p:nvSpPr>
        <p:spPr>
          <a:xfrm>
            <a:off x="13819550" y="6953947"/>
            <a:ext cx="3880361" cy="2395728"/>
          </a:xfrm>
          <a:prstGeom prst="rect">
            <a:avLst/>
          </a:prstGeom>
        </p:spPr>
        <p:txBody>
          <a:bodyPr lIns="0" tIns="0" rIns="0" bIns="0" rtlCol="0" anchor="t">
            <a:spAutoFit/>
          </a:bodyPr>
          <a:lstStyle/>
          <a:p>
            <a:pPr algn="just">
              <a:lnSpc>
                <a:spcPts val="3216"/>
              </a:lnSpc>
            </a:pPr>
            <a:r>
              <a:rPr lang="en-US" sz="2400" b="1">
                <a:solidFill>
                  <a:srgbClr val="F7F1EA"/>
                </a:solidFill>
                <a:latin typeface="Lato Bold"/>
                <a:ea typeface="Lato Bold"/>
                <a:cs typeface="Lato Bold"/>
                <a:sym typeface="Lato Bold"/>
              </a:rPr>
              <a:t>Raising affordability and reducing food waste by empowering people by promoting ways to process locally produced food stocks.</a:t>
            </a:r>
          </a:p>
        </p:txBody>
      </p:sp>
      <p:sp>
        <p:nvSpPr>
          <p:cNvPr id="25" name="TextBox 25"/>
          <p:cNvSpPr txBox="1"/>
          <p:nvPr/>
        </p:nvSpPr>
        <p:spPr>
          <a:xfrm>
            <a:off x="833992" y="674026"/>
            <a:ext cx="6716577" cy="2797174"/>
          </a:xfrm>
          <a:prstGeom prst="rect">
            <a:avLst/>
          </a:prstGeom>
        </p:spPr>
        <p:txBody>
          <a:bodyPr lIns="0" tIns="0" rIns="0" bIns="0" rtlCol="0" anchor="t">
            <a:spAutoFit/>
          </a:bodyPr>
          <a:lstStyle/>
          <a:p>
            <a:pPr algn="l">
              <a:lnSpc>
                <a:spcPts val="11200"/>
              </a:lnSpc>
            </a:pPr>
            <a:r>
              <a:rPr lang="en-US" sz="8000" b="1">
                <a:solidFill>
                  <a:srgbClr val="05665C"/>
                </a:solidFill>
                <a:latin typeface="Roboto Bold"/>
                <a:ea typeface="Roboto Bold"/>
                <a:cs typeface="Roboto Bold"/>
                <a:sym typeface="Roboto Bold"/>
              </a:rPr>
              <a:t>Functional</a:t>
            </a:r>
          </a:p>
          <a:p>
            <a:pPr algn="l">
              <a:lnSpc>
                <a:spcPts val="11200"/>
              </a:lnSpc>
            </a:pPr>
            <a:r>
              <a:rPr lang="en-US" sz="8000" b="1">
                <a:solidFill>
                  <a:srgbClr val="05665C"/>
                </a:solidFill>
                <a:latin typeface="Roboto Bold"/>
                <a:ea typeface="Roboto Bold"/>
                <a:cs typeface="Roboto Bold"/>
                <a:sym typeface="Roboto Bold"/>
              </a:rPr>
              <a:t>Requirements </a:t>
            </a:r>
          </a:p>
        </p:txBody>
      </p:sp>
      <p:sp>
        <p:nvSpPr>
          <p:cNvPr id="26" name="TextBox 26"/>
          <p:cNvSpPr txBox="1"/>
          <p:nvPr/>
        </p:nvSpPr>
        <p:spPr>
          <a:xfrm>
            <a:off x="9105900" y="6878537"/>
            <a:ext cx="3880361" cy="2599309"/>
          </a:xfrm>
          <a:prstGeom prst="rect">
            <a:avLst/>
          </a:prstGeom>
        </p:spPr>
        <p:txBody>
          <a:bodyPr lIns="0" tIns="0" rIns="0" bIns="0" rtlCol="0" anchor="t">
            <a:spAutoFit/>
          </a:bodyPr>
          <a:lstStyle/>
          <a:p>
            <a:pPr algn="just">
              <a:lnSpc>
                <a:spcPts val="2948"/>
              </a:lnSpc>
            </a:pPr>
            <a:r>
              <a:rPr lang="en-US" sz="2200" b="1">
                <a:solidFill>
                  <a:srgbClr val="F7F1EA"/>
                </a:solidFill>
                <a:latin typeface="Lato Bold"/>
                <a:ea typeface="Lato Bold"/>
                <a:cs typeface="Lato Bold"/>
                <a:sym typeface="Lato Bold"/>
              </a:rPr>
              <a:t>Establishing a standardised and secure dataspace that complies with local legislation while also enabling overseas investors to confidently analyse and consider their funding options</a:t>
            </a:r>
          </a:p>
        </p:txBody>
      </p:sp>
      <p:sp>
        <p:nvSpPr>
          <p:cNvPr id="27" name="TextBox 27"/>
          <p:cNvSpPr txBox="1"/>
          <p:nvPr/>
        </p:nvSpPr>
        <p:spPr>
          <a:xfrm>
            <a:off x="10228461" y="5789651"/>
            <a:ext cx="3004042" cy="795528"/>
          </a:xfrm>
          <a:prstGeom prst="rect">
            <a:avLst/>
          </a:prstGeom>
        </p:spPr>
        <p:txBody>
          <a:bodyPr lIns="0" tIns="0" rIns="0" bIns="0" rtlCol="0" anchor="t">
            <a:spAutoFit/>
          </a:bodyPr>
          <a:lstStyle/>
          <a:p>
            <a:pPr algn="l">
              <a:lnSpc>
                <a:spcPts val="3216"/>
              </a:lnSpc>
            </a:pPr>
            <a:r>
              <a:rPr lang="en-US" sz="2400" b="1">
                <a:solidFill>
                  <a:srgbClr val="F7F1EA"/>
                </a:solidFill>
                <a:latin typeface="Lato Bold"/>
                <a:ea typeface="Lato Bold"/>
                <a:cs typeface="Lato Bold"/>
                <a:sym typeface="Lato Bold"/>
              </a:rPr>
              <a:t>FR3-Investment</a:t>
            </a:r>
          </a:p>
          <a:p>
            <a:pPr algn="l">
              <a:lnSpc>
                <a:spcPts val="3216"/>
              </a:lnSpc>
            </a:pPr>
            <a:r>
              <a:rPr lang="en-US" sz="2400" b="1">
                <a:solidFill>
                  <a:srgbClr val="F7F1EA"/>
                </a:solidFill>
                <a:latin typeface="Lato Bold"/>
                <a:ea typeface="Lato Bold"/>
                <a:cs typeface="Lato Bold"/>
                <a:sym typeface="Lato Bold"/>
              </a:rPr>
              <a:t>Dataspace</a:t>
            </a:r>
          </a:p>
        </p:txBody>
      </p:sp>
      <p:sp>
        <p:nvSpPr>
          <p:cNvPr id="28" name="TextBox 28"/>
          <p:cNvSpPr txBox="1"/>
          <p:nvPr/>
        </p:nvSpPr>
        <p:spPr>
          <a:xfrm>
            <a:off x="13823347" y="2079486"/>
            <a:ext cx="3880361" cy="2182622"/>
          </a:xfrm>
          <a:prstGeom prst="rect">
            <a:avLst/>
          </a:prstGeom>
        </p:spPr>
        <p:txBody>
          <a:bodyPr lIns="0" tIns="0" rIns="0" bIns="0" rtlCol="0" anchor="t">
            <a:spAutoFit/>
          </a:bodyPr>
          <a:lstStyle/>
          <a:p>
            <a:pPr algn="just">
              <a:lnSpc>
                <a:spcPts val="3483"/>
              </a:lnSpc>
            </a:pPr>
            <a:r>
              <a:rPr lang="en-US" sz="2599" b="1">
                <a:solidFill>
                  <a:srgbClr val="F7F1EA"/>
                </a:solidFill>
                <a:latin typeface="Lato Bold"/>
                <a:ea typeface="Lato Bold"/>
                <a:cs typeface="Lato Bold"/>
                <a:sym typeface="Lato Bold"/>
              </a:rPr>
              <a:t>Providing fair current and future market price specific to the crop species and plantation area</a:t>
            </a:r>
          </a:p>
        </p:txBody>
      </p:sp>
      <p:sp>
        <p:nvSpPr>
          <p:cNvPr id="29" name="TextBox 29"/>
          <p:cNvSpPr txBox="1"/>
          <p:nvPr/>
        </p:nvSpPr>
        <p:spPr>
          <a:xfrm>
            <a:off x="14907808" y="990600"/>
            <a:ext cx="2569281" cy="795528"/>
          </a:xfrm>
          <a:prstGeom prst="rect">
            <a:avLst/>
          </a:prstGeom>
        </p:spPr>
        <p:txBody>
          <a:bodyPr lIns="0" tIns="0" rIns="0" bIns="0" rtlCol="0" anchor="t">
            <a:spAutoFit/>
          </a:bodyPr>
          <a:lstStyle/>
          <a:p>
            <a:pPr algn="l">
              <a:lnSpc>
                <a:spcPts val="3216"/>
              </a:lnSpc>
            </a:pPr>
            <a:r>
              <a:rPr lang="en-US" sz="2400" b="1">
                <a:solidFill>
                  <a:srgbClr val="F7F1EA"/>
                </a:solidFill>
                <a:latin typeface="Lato Bold"/>
                <a:ea typeface="Lato Bold"/>
                <a:cs typeface="Lato Bold"/>
                <a:sym typeface="Lato Bold"/>
              </a:rPr>
              <a:t>FR2-PriceInformation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8F5"/>
        </a:solidFill>
        <a:effectLst/>
      </p:bgPr>
    </p:bg>
    <p:spTree>
      <p:nvGrpSpPr>
        <p:cNvPr id="1" name=""/>
        <p:cNvGrpSpPr/>
        <p:nvPr/>
      </p:nvGrpSpPr>
      <p:grpSpPr>
        <a:xfrm>
          <a:off x="0" y="0"/>
          <a:ext cx="0" cy="0"/>
          <a:chOff x="0" y="0"/>
          <a:chExt cx="0" cy="0"/>
        </a:xfrm>
      </p:grpSpPr>
      <p:grpSp>
        <p:nvGrpSpPr>
          <p:cNvPr id="2" name="Group 2"/>
          <p:cNvGrpSpPr/>
          <p:nvPr/>
        </p:nvGrpSpPr>
        <p:grpSpPr>
          <a:xfrm>
            <a:off x="14256959" y="-10534"/>
            <a:ext cx="4443791" cy="9268834"/>
            <a:chOff x="0" y="0"/>
            <a:chExt cx="5925054" cy="12358445"/>
          </a:xfrm>
        </p:grpSpPr>
        <p:pic>
          <p:nvPicPr>
            <p:cNvPr id="3" name="Picture 3"/>
            <p:cNvPicPr>
              <a:picLocks noChangeAspect="1"/>
            </p:cNvPicPr>
            <p:nvPr/>
          </p:nvPicPr>
          <p:blipFill>
            <a:blip r:embed="rId2"/>
            <a:srcRect l="11402" r="56655"/>
            <a:stretch>
              <a:fillRect/>
            </a:stretch>
          </p:blipFill>
          <p:spPr>
            <a:xfrm>
              <a:off x="0" y="0"/>
              <a:ext cx="5925054" cy="12358445"/>
            </a:xfrm>
            <a:prstGeom prst="rect">
              <a:avLst/>
            </a:prstGeom>
          </p:spPr>
        </p:pic>
      </p:grpSp>
      <p:grpSp>
        <p:nvGrpSpPr>
          <p:cNvPr id="4" name="Group 4"/>
          <p:cNvGrpSpPr/>
          <p:nvPr/>
        </p:nvGrpSpPr>
        <p:grpSpPr>
          <a:xfrm>
            <a:off x="10225919" y="0"/>
            <a:ext cx="4031041" cy="9258300"/>
            <a:chOff x="0" y="0"/>
            <a:chExt cx="5374721" cy="12344400"/>
          </a:xfrm>
        </p:grpSpPr>
        <p:pic>
          <p:nvPicPr>
            <p:cNvPr id="5" name="Picture 5"/>
            <p:cNvPicPr>
              <a:picLocks noChangeAspect="1"/>
            </p:cNvPicPr>
            <p:nvPr/>
          </p:nvPicPr>
          <p:blipFill>
            <a:blip r:embed="rId3"/>
            <a:srcRect l="46238" r="24753"/>
            <a:stretch>
              <a:fillRect/>
            </a:stretch>
          </p:blipFill>
          <p:spPr>
            <a:xfrm>
              <a:off x="0" y="0"/>
              <a:ext cx="5374721" cy="12344400"/>
            </a:xfrm>
            <a:prstGeom prst="rect">
              <a:avLst/>
            </a:prstGeom>
          </p:spPr>
        </p:pic>
      </p:grpSp>
      <p:grpSp>
        <p:nvGrpSpPr>
          <p:cNvPr id="6" name="Group 6"/>
          <p:cNvGrpSpPr/>
          <p:nvPr/>
        </p:nvGrpSpPr>
        <p:grpSpPr>
          <a:xfrm>
            <a:off x="6194878" y="0"/>
            <a:ext cx="4031041" cy="9258300"/>
            <a:chOff x="0" y="0"/>
            <a:chExt cx="5374721" cy="12344400"/>
          </a:xfrm>
        </p:grpSpPr>
        <p:pic>
          <p:nvPicPr>
            <p:cNvPr id="7" name="Picture 7"/>
            <p:cNvPicPr>
              <a:picLocks noChangeAspect="1"/>
            </p:cNvPicPr>
            <p:nvPr/>
          </p:nvPicPr>
          <p:blipFill>
            <a:blip r:embed="rId4"/>
            <a:srcRect l="11676" r="59315"/>
            <a:stretch>
              <a:fillRect/>
            </a:stretch>
          </p:blipFill>
          <p:spPr>
            <a:xfrm>
              <a:off x="0" y="0"/>
              <a:ext cx="5374721" cy="12344400"/>
            </a:xfrm>
            <a:prstGeom prst="rect">
              <a:avLst/>
            </a:prstGeom>
          </p:spPr>
        </p:pic>
      </p:grpSp>
      <p:grpSp>
        <p:nvGrpSpPr>
          <p:cNvPr id="8" name="Group 8"/>
          <p:cNvGrpSpPr/>
          <p:nvPr/>
        </p:nvGrpSpPr>
        <p:grpSpPr>
          <a:xfrm>
            <a:off x="2120305" y="9461500"/>
            <a:ext cx="16580445" cy="1441450"/>
            <a:chOff x="0" y="0"/>
            <a:chExt cx="3721285" cy="323516"/>
          </a:xfrm>
        </p:grpSpPr>
        <p:sp>
          <p:nvSpPr>
            <p:cNvPr id="9" name="Freeform 9"/>
            <p:cNvSpPr/>
            <p:nvPr/>
          </p:nvSpPr>
          <p:spPr>
            <a:xfrm>
              <a:off x="0" y="0"/>
              <a:ext cx="3721285" cy="323516"/>
            </a:xfrm>
            <a:custGeom>
              <a:avLst/>
              <a:gdLst/>
              <a:ahLst/>
              <a:cxnLst/>
              <a:rect l="l" t="t" r="r" b="b"/>
              <a:pathLst>
                <a:path w="3721285" h="323516">
                  <a:moveTo>
                    <a:pt x="0" y="0"/>
                  </a:moveTo>
                  <a:lnTo>
                    <a:pt x="3721285" y="0"/>
                  </a:lnTo>
                  <a:lnTo>
                    <a:pt x="3721285" y="323516"/>
                  </a:lnTo>
                  <a:lnTo>
                    <a:pt x="0" y="323516"/>
                  </a:lnTo>
                  <a:close/>
                </a:path>
              </a:pathLst>
            </a:custGeom>
            <a:solidFill>
              <a:srgbClr val="2AB5A6"/>
            </a:solidFill>
          </p:spPr>
        </p:sp>
      </p:grpSp>
      <p:grpSp>
        <p:nvGrpSpPr>
          <p:cNvPr id="10" name="Group 10"/>
          <p:cNvGrpSpPr/>
          <p:nvPr/>
        </p:nvGrpSpPr>
        <p:grpSpPr>
          <a:xfrm>
            <a:off x="2120305" y="-10534"/>
            <a:ext cx="4084098" cy="9258300"/>
            <a:chOff x="0" y="0"/>
            <a:chExt cx="5445463" cy="12344400"/>
          </a:xfrm>
        </p:grpSpPr>
        <p:pic>
          <p:nvPicPr>
            <p:cNvPr id="11" name="Picture 11"/>
            <p:cNvPicPr>
              <a:picLocks noChangeAspect="1"/>
            </p:cNvPicPr>
            <p:nvPr/>
          </p:nvPicPr>
          <p:blipFill>
            <a:blip r:embed="rId5"/>
            <a:srcRect l="35304" r="35304"/>
            <a:stretch>
              <a:fillRect/>
            </a:stretch>
          </p:blipFill>
          <p:spPr>
            <a:xfrm>
              <a:off x="0" y="0"/>
              <a:ext cx="5445463" cy="12344400"/>
            </a:xfrm>
            <a:prstGeom prst="rect">
              <a:avLst/>
            </a:prstGeom>
          </p:spPr>
        </p:pic>
      </p:grpSp>
      <p:grpSp>
        <p:nvGrpSpPr>
          <p:cNvPr id="12" name="Group 12"/>
          <p:cNvGrpSpPr/>
          <p:nvPr/>
        </p:nvGrpSpPr>
        <p:grpSpPr>
          <a:xfrm>
            <a:off x="2120305" y="5143500"/>
            <a:ext cx="16242878" cy="4114800"/>
            <a:chOff x="0" y="0"/>
            <a:chExt cx="4277960" cy="1083733"/>
          </a:xfrm>
        </p:grpSpPr>
        <p:sp>
          <p:nvSpPr>
            <p:cNvPr id="13" name="Freeform 13"/>
            <p:cNvSpPr/>
            <p:nvPr/>
          </p:nvSpPr>
          <p:spPr>
            <a:xfrm>
              <a:off x="0" y="0"/>
              <a:ext cx="4277960" cy="1083733"/>
            </a:xfrm>
            <a:custGeom>
              <a:avLst/>
              <a:gdLst/>
              <a:ahLst/>
              <a:cxnLst/>
              <a:rect l="l" t="t" r="r" b="b"/>
              <a:pathLst>
                <a:path w="4277960" h="1083733">
                  <a:moveTo>
                    <a:pt x="0" y="0"/>
                  </a:moveTo>
                  <a:lnTo>
                    <a:pt x="4277960" y="0"/>
                  </a:lnTo>
                  <a:lnTo>
                    <a:pt x="4277960" y="1083733"/>
                  </a:lnTo>
                  <a:lnTo>
                    <a:pt x="0" y="1083733"/>
                  </a:lnTo>
                  <a:close/>
                </a:path>
              </a:pathLst>
            </a:custGeom>
            <a:solidFill>
              <a:srgbClr val="FFF8F5">
                <a:alpha val="58824"/>
              </a:srgbClr>
            </a:solidFill>
          </p:spPr>
        </p:sp>
        <p:sp>
          <p:nvSpPr>
            <p:cNvPr id="14" name="TextBox 14"/>
            <p:cNvSpPr txBox="1"/>
            <p:nvPr/>
          </p:nvSpPr>
          <p:spPr>
            <a:xfrm>
              <a:off x="0" y="-38100"/>
              <a:ext cx="4277960" cy="112183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120305" y="6402643"/>
            <a:ext cx="16242878" cy="2561245"/>
            <a:chOff x="0" y="0"/>
            <a:chExt cx="4277960" cy="560502"/>
          </a:xfrm>
        </p:grpSpPr>
        <p:sp>
          <p:nvSpPr>
            <p:cNvPr id="16" name="Freeform 16"/>
            <p:cNvSpPr/>
            <p:nvPr/>
          </p:nvSpPr>
          <p:spPr>
            <a:xfrm>
              <a:off x="0" y="0"/>
              <a:ext cx="4277960" cy="560502"/>
            </a:xfrm>
            <a:custGeom>
              <a:avLst/>
              <a:gdLst/>
              <a:ahLst/>
              <a:cxnLst/>
              <a:rect l="l" t="t" r="r" b="b"/>
              <a:pathLst>
                <a:path w="4277960" h="560502">
                  <a:moveTo>
                    <a:pt x="0" y="0"/>
                  </a:moveTo>
                  <a:lnTo>
                    <a:pt x="4277960" y="0"/>
                  </a:lnTo>
                  <a:lnTo>
                    <a:pt x="4277960" y="560502"/>
                  </a:lnTo>
                  <a:lnTo>
                    <a:pt x="0" y="560502"/>
                  </a:lnTo>
                  <a:close/>
                </a:path>
              </a:pathLst>
            </a:custGeom>
            <a:solidFill>
              <a:srgbClr val="FFF8F5">
                <a:alpha val="58824"/>
              </a:srgbClr>
            </a:solidFill>
          </p:spPr>
        </p:sp>
        <p:sp>
          <p:nvSpPr>
            <p:cNvPr id="17" name="TextBox 17"/>
            <p:cNvSpPr txBox="1"/>
            <p:nvPr/>
          </p:nvSpPr>
          <p:spPr>
            <a:xfrm>
              <a:off x="0" y="-38100"/>
              <a:ext cx="4277960" cy="598602"/>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6709228" y="6764021"/>
            <a:ext cx="2755572" cy="679450"/>
          </a:xfrm>
          <a:prstGeom prst="rect">
            <a:avLst/>
          </a:prstGeom>
        </p:spPr>
        <p:txBody>
          <a:bodyPr lIns="0" tIns="0" rIns="0" bIns="0" rtlCol="0" anchor="t">
            <a:spAutoFit/>
          </a:bodyPr>
          <a:lstStyle/>
          <a:p>
            <a:pPr algn="l">
              <a:lnSpc>
                <a:spcPts val="5599"/>
              </a:lnSpc>
            </a:pPr>
            <a:r>
              <a:rPr lang="en-US" sz="3999" b="1">
                <a:solidFill>
                  <a:srgbClr val="245915"/>
                </a:solidFill>
                <a:latin typeface="Open Sans Bold"/>
                <a:ea typeface="Open Sans Bold"/>
                <a:cs typeface="Open Sans Bold"/>
                <a:sym typeface="Open Sans Bold"/>
              </a:rPr>
              <a:t>QR2</a:t>
            </a:r>
          </a:p>
        </p:txBody>
      </p:sp>
      <p:sp>
        <p:nvSpPr>
          <p:cNvPr id="19" name="TextBox 19"/>
          <p:cNvSpPr txBox="1"/>
          <p:nvPr/>
        </p:nvSpPr>
        <p:spPr>
          <a:xfrm>
            <a:off x="10740269" y="6764021"/>
            <a:ext cx="2755572" cy="679450"/>
          </a:xfrm>
          <a:prstGeom prst="rect">
            <a:avLst/>
          </a:prstGeom>
        </p:spPr>
        <p:txBody>
          <a:bodyPr lIns="0" tIns="0" rIns="0" bIns="0" rtlCol="0" anchor="t">
            <a:spAutoFit/>
          </a:bodyPr>
          <a:lstStyle/>
          <a:p>
            <a:pPr algn="l">
              <a:lnSpc>
                <a:spcPts val="5599"/>
              </a:lnSpc>
            </a:pPr>
            <a:r>
              <a:rPr lang="en-US" sz="3999" b="1">
                <a:solidFill>
                  <a:srgbClr val="245915"/>
                </a:solidFill>
                <a:latin typeface="Open Sans Bold"/>
                <a:ea typeface="Open Sans Bold"/>
                <a:cs typeface="Open Sans Bold"/>
                <a:sym typeface="Open Sans Bold"/>
              </a:rPr>
              <a:t>QR3</a:t>
            </a:r>
          </a:p>
        </p:txBody>
      </p:sp>
      <p:sp>
        <p:nvSpPr>
          <p:cNvPr id="20" name="TextBox 20"/>
          <p:cNvSpPr txBox="1"/>
          <p:nvPr/>
        </p:nvSpPr>
        <p:spPr>
          <a:xfrm>
            <a:off x="14818934" y="6772276"/>
            <a:ext cx="3266553" cy="662940"/>
          </a:xfrm>
          <a:prstGeom prst="rect">
            <a:avLst/>
          </a:prstGeom>
        </p:spPr>
        <p:txBody>
          <a:bodyPr lIns="0" tIns="0" rIns="0" bIns="0" rtlCol="0" anchor="t">
            <a:spAutoFit/>
          </a:bodyPr>
          <a:lstStyle/>
          <a:p>
            <a:pPr algn="l">
              <a:lnSpc>
                <a:spcPts val="5459"/>
              </a:lnSpc>
            </a:pPr>
            <a:r>
              <a:rPr lang="en-US" sz="3900" b="1">
                <a:solidFill>
                  <a:srgbClr val="245915"/>
                </a:solidFill>
                <a:latin typeface="Open Sans Light Bold"/>
                <a:ea typeface="Open Sans Light Bold"/>
                <a:cs typeface="Open Sans Light Bold"/>
                <a:sym typeface="Open Sans Light Bold"/>
              </a:rPr>
              <a:t>QR4</a:t>
            </a:r>
          </a:p>
        </p:txBody>
      </p:sp>
      <p:sp>
        <p:nvSpPr>
          <p:cNvPr id="21" name="TextBox 21"/>
          <p:cNvSpPr txBox="1"/>
          <p:nvPr/>
        </p:nvSpPr>
        <p:spPr>
          <a:xfrm>
            <a:off x="6709228" y="7363037"/>
            <a:ext cx="3163475" cy="1356077"/>
          </a:xfrm>
          <a:prstGeom prst="rect">
            <a:avLst/>
          </a:prstGeom>
        </p:spPr>
        <p:txBody>
          <a:bodyPr lIns="0" tIns="0" rIns="0" bIns="0" rtlCol="0" anchor="t">
            <a:spAutoFit/>
          </a:bodyPr>
          <a:lstStyle/>
          <a:p>
            <a:pPr algn="l">
              <a:lnSpc>
                <a:spcPts val="5599"/>
              </a:lnSpc>
            </a:pPr>
            <a:r>
              <a:rPr lang="en-US" sz="3999" dirty="0">
                <a:solidFill>
                  <a:srgbClr val="245915"/>
                </a:solidFill>
                <a:latin typeface="Open Sans Light"/>
                <a:ea typeface="Open Sans Light"/>
                <a:cs typeface="Open Sans Light"/>
                <a:sym typeface="Open Sans Light"/>
              </a:rPr>
              <a:t>Cultural and </a:t>
            </a:r>
            <a:r>
              <a:rPr lang="en-US" sz="3000" dirty="0">
                <a:solidFill>
                  <a:srgbClr val="245915"/>
                </a:solidFill>
                <a:latin typeface="Open Sans Light"/>
                <a:ea typeface="Open Sans Light"/>
                <a:cs typeface="Open Sans Light"/>
                <a:sym typeface="Open Sans Light"/>
              </a:rPr>
              <a:t>Law Compliances</a:t>
            </a:r>
          </a:p>
        </p:txBody>
      </p:sp>
      <p:sp>
        <p:nvSpPr>
          <p:cNvPr id="22" name="TextBox 22"/>
          <p:cNvSpPr txBox="1"/>
          <p:nvPr/>
        </p:nvSpPr>
        <p:spPr>
          <a:xfrm>
            <a:off x="10740269" y="7363037"/>
            <a:ext cx="2755572" cy="628890"/>
          </a:xfrm>
          <a:prstGeom prst="rect">
            <a:avLst/>
          </a:prstGeom>
        </p:spPr>
        <p:txBody>
          <a:bodyPr lIns="0" tIns="0" rIns="0" bIns="0" rtlCol="0" anchor="t">
            <a:spAutoFit/>
          </a:bodyPr>
          <a:lstStyle/>
          <a:p>
            <a:pPr algn="l">
              <a:lnSpc>
                <a:spcPts val="5320"/>
              </a:lnSpc>
            </a:pPr>
            <a:r>
              <a:rPr lang="en-US" sz="3600" dirty="0">
                <a:solidFill>
                  <a:srgbClr val="245915"/>
                </a:solidFill>
                <a:latin typeface="Open Sans Light"/>
                <a:ea typeface="Open Sans Light"/>
                <a:cs typeface="Open Sans Light"/>
                <a:sym typeface="Open Sans Light"/>
              </a:rPr>
              <a:t>Performance</a:t>
            </a:r>
          </a:p>
        </p:txBody>
      </p:sp>
      <p:sp>
        <p:nvSpPr>
          <p:cNvPr id="23" name="TextBox 23"/>
          <p:cNvSpPr txBox="1"/>
          <p:nvPr/>
        </p:nvSpPr>
        <p:spPr>
          <a:xfrm>
            <a:off x="14818934" y="7426855"/>
            <a:ext cx="3002341" cy="537845"/>
          </a:xfrm>
          <a:prstGeom prst="rect">
            <a:avLst/>
          </a:prstGeom>
        </p:spPr>
        <p:txBody>
          <a:bodyPr lIns="0" tIns="0" rIns="0" bIns="0" rtlCol="0" anchor="t">
            <a:spAutoFit/>
          </a:bodyPr>
          <a:lstStyle/>
          <a:p>
            <a:pPr algn="l">
              <a:lnSpc>
                <a:spcPts val="4480"/>
              </a:lnSpc>
            </a:pPr>
            <a:r>
              <a:rPr lang="en-US" sz="3200" dirty="0">
                <a:solidFill>
                  <a:srgbClr val="245915"/>
                </a:solidFill>
                <a:latin typeface="Open Sans Light"/>
                <a:ea typeface="Open Sans Light"/>
                <a:cs typeface="Open Sans Light"/>
                <a:sym typeface="Open Sans Light"/>
              </a:rPr>
              <a:t>Sustainability</a:t>
            </a:r>
          </a:p>
        </p:txBody>
      </p:sp>
      <p:grpSp>
        <p:nvGrpSpPr>
          <p:cNvPr id="24" name="Group 24"/>
          <p:cNvGrpSpPr/>
          <p:nvPr/>
        </p:nvGrpSpPr>
        <p:grpSpPr>
          <a:xfrm>
            <a:off x="-834190" y="-10534"/>
            <a:ext cx="2954495" cy="10514159"/>
            <a:chOff x="0" y="0"/>
            <a:chExt cx="778139" cy="2769161"/>
          </a:xfrm>
        </p:grpSpPr>
        <p:sp>
          <p:nvSpPr>
            <p:cNvPr id="25" name="Freeform 25"/>
            <p:cNvSpPr/>
            <p:nvPr/>
          </p:nvSpPr>
          <p:spPr>
            <a:xfrm>
              <a:off x="0" y="0"/>
              <a:ext cx="778139" cy="2769161"/>
            </a:xfrm>
            <a:custGeom>
              <a:avLst/>
              <a:gdLst/>
              <a:ahLst/>
              <a:cxnLst/>
              <a:rect l="l" t="t" r="r" b="b"/>
              <a:pathLst>
                <a:path w="778139" h="2769161">
                  <a:moveTo>
                    <a:pt x="0" y="0"/>
                  </a:moveTo>
                  <a:lnTo>
                    <a:pt x="778139" y="0"/>
                  </a:lnTo>
                  <a:lnTo>
                    <a:pt x="778139" y="2769161"/>
                  </a:lnTo>
                  <a:lnTo>
                    <a:pt x="0" y="2769161"/>
                  </a:lnTo>
                  <a:close/>
                </a:path>
              </a:pathLst>
            </a:custGeom>
            <a:solidFill>
              <a:srgbClr val="2AB5A6"/>
            </a:solidFill>
          </p:spPr>
        </p:sp>
        <p:sp>
          <p:nvSpPr>
            <p:cNvPr id="26" name="TextBox 26"/>
            <p:cNvSpPr txBox="1"/>
            <p:nvPr/>
          </p:nvSpPr>
          <p:spPr>
            <a:xfrm>
              <a:off x="0" y="38100"/>
              <a:ext cx="778139" cy="2731061"/>
            </a:xfrm>
            <a:prstGeom prst="rect">
              <a:avLst/>
            </a:prstGeom>
          </p:spPr>
          <p:txBody>
            <a:bodyPr lIns="50800" tIns="50800" rIns="50800" bIns="50800" rtlCol="0" anchor="ctr"/>
            <a:lstStyle/>
            <a:p>
              <a:pPr algn="ctr">
                <a:lnSpc>
                  <a:spcPts val="2400"/>
                </a:lnSpc>
              </a:pPr>
              <a:endParaRPr/>
            </a:p>
          </p:txBody>
        </p:sp>
      </p:grpSp>
      <p:sp>
        <p:nvSpPr>
          <p:cNvPr id="27" name="TextBox 27"/>
          <p:cNvSpPr txBox="1"/>
          <p:nvPr/>
        </p:nvSpPr>
        <p:spPr>
          <a:xfrm rot="-5400000">
            <a:off x="-3547361" y="4148516"/>
            <a:ext cx="9009246" cy="1210322"/>
          </a:xfrm>
          <a:prstGeom prst="rect">
            <a:avLst/>
          </a:prstGeom>
        </p:spPr>
        <p:txBody>
          <a:bodyPr lIns="0" tIns="0" rIns="0" bIns="0" rtlCol="0" anchor="t">
            <a:spAutoFit/>
          </a:bodyPr>
          <a:lstStyle/>
          <a:p>
            <a:pPr algn="l">
              <a:lnSpc>
                <a:spcPts val="9831"/>
              </a:lnSpc>
            </a:pPr>
            <a:r>
              <a:rPr lang="en-US" sz="7022" b="1">
                <a:solidFill>
                  <a:srgbClr val="F7F1EA"/>
                </a:solidFill>
                <a:latin typeface="Roboto Bold"/>
                <a:ea typeface="Roboto Bold"/>
                <a:cs typeface="Roboto Bold"/>
                <a:sym typeface="Roboto Bold"/>
              </a:rPr>
              <a:t>Quality Requirements </a:t>
            </a:r>
          </a:p>
        </p:txBody>
      </p:sp>
      <p:sp>
        <p:nvSpPr>
          <p:cNvPr id="28" name="TextBox 28"/>
          <p:cNvSpPr txBox="1"/>
          <p:nvPr/>
        </p:nvSpPr>
        <p:spPr>
          <a:xfrm>
            <a:off x="2554088" y="6789388"/>
            <a:ext cx="2755572" cy="679450"/>
          </a:xfrm>
          <a:prstGeom prst="rect">
            <a:avLst/>
          </a:prstGeom>
        </p:spPr>
        <p:txBody>
          <a:bodyPr lIns="0" tIns="0" rIns="0" bIns="0" rtlCol="0" anchor="t">
            <a:spAutoFit/>
          </a:bodyPr>
          <a:lstStyle/>
          <a:p>
            <a:pPr algn="l">
              <a:lnSpc>
                <a:spcPts val="5599"/>
              </a:lnSpc>
            </a:pPr>
            <a:r>
              <a:rPr lang="en-US" sz="3999" b="1">
                <a:solidFill>
                  <a:srgbClr val="245915"/>
                </a:solidFill>
                <a:latin typeface="Open Sans Bold"/>
                <a:ea typeface="Open Sans Bold"/>
                <a:cs typeface="Open Sans Bold"/>
                <a:sym typeface="Open Sans Bold"/>
              </a:rPr>
              <a:t>QR1</a:t>
            </a:r>
          </a:p>
        </p:txBody>
      </p:sp>
      <p:sp>
        <p:nvSpPr>
          <p:cNvPr id="29" name="TextBox 29"/>
          <p:cNvSpPr txBox="1"/>
          <p:nvPr/>
        </p:nvSpPr>
        <p:spPr>
          <a:xfrm>
            <a:off x="2554088" y="7388405"/>
            <a:ext cx="3163475" cy="679450"/>
          </a:xfrm>
          <a:prstGeom prst="rect">
            <a:avLst/>
          </a:prstGeom>
        </p:spPr>
        <p:txBody>
          <a:bodyPr lIns="0" tIns="0" rIns="0" bIns="0" rtlCol="0" anchor="t">
            <a:spAutoFit/>
          </a:bodyPr>
          <a:lstStyle/>
          <a:p>
            <a:pPr algn="l">
              <a:lnSpc>
                <a:spcPts val="5599"/>
              </a:lnSpc>
            </a:pPr>
            <a:r>
              <a:rPr lang="en-US" sz="3999" dirty="0">
                <a:solidFill>
                  <a:srgbClr val="245915"/>
                </a:solidFill>
                <a:latin typeface="Open Sans Light"/>
                <a:ea typeface="Open Sans Light"/>
                <a:cs typeface="Open Sans Light"/>
                <a:sym typeface="Open Sans Light"/>
              </a:rPr>
              <a:t>Data Security</a:t>
            </a:r>
          </a:p>
        </p:txBody>
      </p:sp>
      <p:sp>
        <p:nvSpPr>
          <p:cNvPr id="30" name="AutoShape 30"/>
          <p:cNvSpPr/>
          <p:nvPr/>
        </p:nvSpPr>
        <p:spPr>
          <a:xfrm>
            <a:off x="0" y="10006012"/>
            <a:ext cx="18304974" cy="0"/>
          </a:xfrm>
          <a:prstGeom prst="line">
            <a:avLst/>
          </a:prstGeom>
          <a:ln w="142875" cap="flat">
            <a:solidFill>
              <a:srgbClr val="F7F1EA"/>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83828" y="163782"/>
            <a:ext cx="14369555" cy="9937865"/>
          </a:xfrm>
          <a:custGeom>
            <a:avLst/>
            <a:gdLst/>
            <a:ahLst/>
            <a:cxnLst/>
            <a:rect l="l" t="t" r="r" b="b"/>
            <a:pathLst>
              <a:path w="14369555" h="9937865">
                <a:moveTo>
                  <a:pt x="0" y="0"/>
                </a:moveTo>
                <a:lnTo>
                  <a:pt x="14369555" y="0"/>
                </a:lnTo>
                <a:lnTo>
                  <a:pt x="14369555" y="9937865"/>
                </a:lnTo>
                <a:lnTo>
                  <a:pt x="0" y="9937865"/>
                </a:lnTo>
                <a:lnTo>
                  <a:pt x="0" y="0"/>
                </a:lnTo>
                <a:close/>
              </a:path>
            </a:pathLst>
          </a:custGeom>
          <a:blipFill>
            <a:blip r:embed="rId2"/>
            <a:stretch>
              <a:fillRect t="-1126" b="-1126"/>
            </a:stretch>
          </a:blipFill>
        </p:spPr>
      </p:sp>
      <p:sp>
        <p:nvSpPr>
          <p:cNvPr id="3" name="Freeform 3"/>
          <p:cNvSpPr/>
          <p:nvPr/>
        </p:nvSpPr>
        <p:spPr>
          <a:xfrm>
            <a:off x="0" y="0"/>
            <a:ext cx="2322536" cy="10287000"/>
          </a:xfrm>
          <a:custGeom>
            <a:avLst/>
            <a:gdLst/>
            <a:ahLst/>
            <a:cxnLst/>
            <a:rect l="l" t="t" r="r" b="b"/>
            <a:pathLst>
              <a:path w="2322536" h="10287000">
                <a:moveTo>
                  <a:pt x="0" y="0"/>
                </a:moveTo>
                <a:lnTo>
                  <a:pt x="2322536" y="0"/>
                </a:lnTo>
                <a:lnTo>
                  <a:pt x="2322536" y="10287000"/>
                </a:lnTo>
                <a:lnTo>
                  <a:pt x="0" y="10287000"/>
                </a:lnTo>
                <a:lnTo>
                  <a:pt x="0" y="0"/>
                </a:lnTo>
                <a:close/>
              </a:path>
            </a:pathLst>
          </a:custGeom>
          <a:blipFill>
            <a:blip r:embed="rId3"/>
            <a:stretch>
              <a:fillRect l="-135479" r="-871823"/>
            </a:stretch>
          </a:blipFill>
        </p:spPr>
      </p:sp>
      <p:sp>
        <p:nvSpPr>
          <p:cNvPr id="4" name="TextBox 4"/>
          <p:cNvSpPr txBox="1"/>
          <p:nvPr/>
        </p:nvSpPr>
        <p:spPr>
          <a:xfrm rot="-5380905">
            <a:off x="-3525250" y="4623869"/>
            <a:ext cx="9507700" cy="1114251"/>
          </a:xfrm>
          <a:prstGeom prst="rect">
            <a:avLst/>
          </a:prstGeom>
        </p:spPr>
        <p:txBody>
          <a:bodyPr lIns="0" tIns="0" rIns="0" bIns="0" rtlCol="0" anchor="t">
            <a:spAutoFit/>
          </a:bodyPr>
          <a:lstStyle/>
          <a:p>
            <a:pPr algn="ctr">
              <a:lnSpc>
                <a:spcPts val="9003"/>
              </a:lnSpc>
            </a:pPr>
            <a:r>
              <a:rPr lang="en-US" sz="6430">
                <a:solidFill>
                  <a:srgbClr val="FFFFFF"/>
                </a:solidFill>
                <a:latin typeface="Roboto"/>
                <a:ea typeface="Roboto"/>
                <a:cs typeface="Roboto"/>
                <a:sym typeface="Roboto"/>
              </a:rPr>
              <a:t>Business Domain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56814" y="-48677"/>
            <a:ext cx="12902486" cy="10362782"/>
          </a:xfrm>
          <a:custGeom>
            <a:avLst/>
            <a:gdLst/>
            <a:ahLst/>
            <a:cxnLst/>
            <a:rect l="l" t="t" r="r" b="b"/>
            <a:pathLst>
              <a:path w="12902486" h="10362782">
                <a:moveTo>
                  <a:pt x="0" y="0"/>
                </a:moveTo>
                <a:lnTo>
                  <a:pt x="12902486" y="0"/>
                </a:lnTo>
                <a:lnTo>
                  <a:pt x="12902486" y="10362782"/>
                </a:lnTo>
                <a:lnTo>
                  <a:pt x="0" y="10362782"/>
                </a:lnTo>
                <a:lnTo>
                  <a:pt x="0" y="0"/>
                </a:lnTo>
                <a:close/>
              </a:path>
            </a:pathLst>
          </a:custGeom>
          <a:blipFill>
            <a:blip r:embed="rId2"/>
            <a:stretch>
              <a:fillRect/>
            </a:stretch>
          </a:blipFill>
        </p:spPr>
      </p:sp>
      <p:sp>
        <p:nvSpPr>
          <p:cNvPr id="3" name="Freeform 3"/>
          <p:cNvSpPr/>
          <p:nvPr/>
        </p:nvSpPr>
        <p:spPr>
          <a:xfrm>
            <a:off x="0" y="0"/>
            <a:ext cx="2322536" cy="10287000"/>
          </a:xfrm>
          <a:custGeom>
            <a:avLst/>
            <a:gdLst/>
            <a:ahLst/>
            <a:cxnLst/>
            <a:rect l="l" t="t" r="r" b="b"/>
            <a:pathLst>
              <a:path w="2322536" h="10287000">
                <a:moveTo>
                  <a:pt x="0" y="0"/>
                </a:moveTo>
                <a:lnTo>
                  <a:pt x="2322536" y="0"/>
                </a:lnTo>
                <a:lnTo>
                  <a:pt x="2322536" y="10287000"/>
                </a:lnTo>
                <a:lnTo>
                  <a:pt x="0" y="10287000"/>
                </a:lnTo>
                <a:lnTo>
                  <a:pt x="0" y="0"/>
                </a:lnTo>
                <a:close/>
              </a:path>
            </a:pathLst>
          </a:custGeom>
          <a:blipFill>
            <a:blip r:embed="rId3"/>
            <a:stretch>
              <a:fillRect l="-135479" r="-871823"/>
            </a:stretch>
          </a:blipFill>
        </p:spPr>
      </p:sp>
      <p:sp>
        <p:nvSpPr>
          <p:cNvPr id="4" name="TextBox 4"/>
          <p:cNvSpPr txBox="1"/>
          <p:nvPr/>
        </p:nvSpPr>
        <p:spPr>
          <a:xfrm rot="-5380905">
            <a:off x="-3525250" y="4623869"/>
            <a:ext cx="9507700" cy="1114251"/>
          </a:xfrm>
          <a:prstGeom prst="rect">
            <a:avLst/>
          </a:prstGeom>
        </p:spPr>
        <p:txBody>
          <a:bodyPr lIns="0" tIns="0" rIns="0" bIns="0" rtlCol="0" anchor="t">
            <a:spAutoFit/>
          </a:bodyPr>
          <a:lstStyle/>
          <a:p>
            <a:pPr algn="ctr">
              <a:lnSpc>
                <a:spcPts val="9003"/>
              </a:lnSpc>
            </a:pPr>
            <a:r>
              <a:rPr lang="en-US" sz="6430">
                <a:solidFill>
                  <a:srgbClr val="FFFFFF"/>
                </a:solidFill>
                <a:latin typeface="Roboto"/>
                <a:ea typeface="Roboto"/>
                <a:cs typeface="Roboto"/>
                <a:sym typeface="Roboto"/>
              </a:rPr>
              <a:t>Context Model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70186" y="264178"/>
            <a:ext cx="15536108" cy="8676852"/>
          </a:xfrm>
          <a:custGeom>
            <a:avLst/>
            <a:gdLst/>
            <a:ahLst/>
            <a:cxnLst/>
            <a:rect l="l" t="t" r="r" b="b"/>
            <a:pathLst>
              <a:path w="15536108" h="8676852">
                <a:moveTo>
                  <a:pt x="0" y="0"/>
                </a:moveTo>
                <a:lnTo>
                  <a:pt x="15536108" y="0"/>
                </a:lnTo>
                <a:lnTo>
                  <a:pt x="15536108" y="8676851"/>
                </a:lnTo>
                <a:lnTo>
                  <a:pt x="0" y="8676851"/>
                </a:lnTo>
                <a:lnTo>
                  <a:pt x="0" y="0"/>
                </a:lnTo>
                <a:close/>
              </a:path>
            </a:pathLst>
          </a:custGeom>
          <a:blipFill>
            <a:blip r:embed="rId2"/>
            <a:stretch>
              <a:fillRect/>
            </a:stretch>
          </a:blipFill>
        </p:spPr>
      </p:sp>
      <p:sp>
        <p:nvSpPr>
          <p:cNvPr id="3" name="Freeform 3"/>
          <p:cNvSpPr/>
          <p:nvPr/>
        </p:nvSpPr>
        <p:spPr>
          <a:xfrm>
            <a:off x="14104589" y="8241219"/>
            <a:ext cx="1696647" cy="1696647"/>
          </a:xfrm>
          <a:custGeom>
            <a:avLst/>
            <a:gdLst/>
            <a:ahLst/>
            <a:cxnLst/>
            <a:rect l="l" t="t" r="r" b="b"/>
            <a:pathLst>
              <a:path w="1696647" h="1696647">
                <a:moveTo>
                  <a:pt x="0" y="0"/>
                </a:moveTo>
                <a:lnTo>
                  <a:pt x="1696647" y="0"/>
                </a:lnTo>
                <a:lnTo>
                  <a:pt x="1696647" y="1696646"/>
                </a:lnTo>
                <a:lnTo>
                  <a:pt x="0" y="1696646"/>
                </a:lnTo>
                <a:lnTo>
                  <a:pt x="0" y="0"/>
                </a:lnTo>
                <a:close/>
              </a:path>
            </a:pathLst>
          </a:custGeom>
          <a:blipFill>
            <a:blip r:embed="rId3"/>
            <a:stretch>
              <a:fillRect/>
            </a:stretch>
          </a:blipFill>
        </p:spPr>
      </p:sp>
      <p:sp>
        <p:nvSpPr>
          <p:cNvPr id="4" name="Freeform 4"/>
          <p:cNvSpPr/>
          <p:nvPr/>
        </p:nvSpPr>
        <p:spPr>
          <a:xfrm>
            <a:off x="12163903" y="8241219"/>
            <a:ext cx="1696647" cy="1696647"/>
          </a:xfrm>
          <a:custGeom>
            <a:avLst/>
            <a:gdLst/>
            <a:ahLst/>
            <a:cxnLst/>
            <a:rect l="l" t="t" r="r" b="b"/>
            <a:pathLst>
              <a:path w="1696647" h="1696647">
                <a:moveTo>
                  <a:pt x="0" y="0"/>
                </a:moveTo>
                <a:lnTo>
                  <a:pt x="1696647" y="0"/>
                </a:lnTo>
                <a:lnTo>
                  <a:pt x="1696647" y="1696646"/>
                </a:lnTo>
                <a:lnTo>
                  <a:pt x="0" y="1696646"/>
                </a:lnTo>
                <a:lnTo>
                  <a:pt x="0" y="0"/>
                </a:lnTo>
                <a:close/>
              </a:path>
            </a:pathLst>
          </a:custGeom>
          <a:blipFill>
            <a:blip r:embed="rId4"/>
            <a:stretch>
              <a:fillRect/>
            </a:stretch>
          </a:blipFill>
        </p:spPr>
      </p:sp>
      <p:sp>
        <p:nvSpPr>
          <p:cNvPr id="5" name="Freeform 5"/>
          <p:cNvSpPr/>
          <p:nvPr/>
        </p:nvSpPr>
        <p:spPr>
          <a:xfrm>
            <a:off x="16048886" y="8241219"/>
            <a:ext cx="1696647" cy="1696647"/>
          </a:xfrm>
          <a:custGeom>
            <a:avLst/>
            <a:gdLst/>
            <a:ahLst/>
            <a:cxnLst/>
            <a:rect l="l" t="t" r="r" b="b"/>
            <a:pathLst>
              <a:path w="1696647" h="1696647">
                <a:moveTo>
                  <a:pt x="0" y="0"/>
                </a:moveTo>
                <a:lnTo>
                  <a:pt x="1696647" y="0"/>
                </a:lnTo>
                <a:lnTo>
                  <a:pt x="1696647" y="1696646"/>
                </a:lnTo>
                <a:lnTo>
                  <a:pt x="0" y="1696646"/>
                </a:lnTo>
                <a:lnTo>
                  <a:pt x="0" y="0"/>
                </a:lnTo>
                <a:close/>
              </a:path>
            </a:pathLst>
          </a:custGeom>
          <a:blipFill>
            <a:blip r:embed="rId5"/>
            <a:stretch>
              <a:fillRect/>
            </a:stretch>
          </a:blipFill>
        </p:spPr>
      </p:sp>
      <p:sp>
        <p:nvSpPr>
          <p:cNvPr id="6" name="Freeform 6"/>
          <p:cNvSpPr/>
          <p:nvPr/>
        </p:nvSpPr>
        <p:spPr>
          <a:xfrm>
            <a:off x="0" y="0"/>
            <a:ext cx="2322536" cy="10287000"/>
          </a:xfrm>
          <a:custGeom>
            <a:avLst/>
            <a:gdLst/>
            <a:ahLst/>
            <a:cxnLst/>
            <a:rect l="l" t="t" r="r" b="b"/>
            <a:pathLst>
              <a:path w="2322536" h="10287000">
                <a:moveTo>
                  <a:pt x="0" y="0"/>
                </a:moveTo>
                <a:lnTo>
                  <a:pt x="2322536" y="0"/>
                </a:lnTo>
                <a:lnTo>
                  <a:pt x="2322536" y="10287000"/>
                </a:lnTo>
                <a:lnTo>
                  <a:pt x="0" y="10287000"/>
                </a:lnTo>
                <a:lnTo>
                  <a:pt x="0" y="0"/>
                </a:lnTo>
                <a:close/>
              </a:path>
            </a:pathLst>
          </a:custGeom>
          <a:blipFill>
            <a:blip r:embed="rId6"/>
            <a:stretch>
              <a:fillRect l="-135479" r="-871823"/>
            </a:stretch>
          </a:blipFill>
        </p:spPr>
      </p:sp>
      <p:sp>
        <p:nvSpPr>
          <p:cNvPr id="7" name="TextBox 7"/>
          <p:cNvSpPr txBox="1"/>
          <p:nvPr/>
        </p:nvSpPr>
        <p:spPr>
          <a:xfrm rot="-5380905">
            <a:off x="-3525250" y="4623869"/>
            <a:ext cx="9507700" cy="1114251"/>
          </a:xfrm>
          <a:prstGeom prst="rect">
            <a:avLst/>
          </a:prstGeom>
        </p:spPr>
        <p:txBody>
          <a:bodyPr lIns="0" tIns="0" rIns="0" bIns="0" rtlCol="0" anchor="t">
            <a:spAutoFit/>
          </a:bodyPr>
          <a:lstStyle/>
          <a:p>
            <a:pPr algn="ctr">
              <a:lnSpc>
                <a:spcPts val="9003"/>
              </a:lnSpc>
            </a:pPr>
            <a:r>
              <a:rPr lang="en-US" sz="6430">
                <a:solidFill>
                  <a:srgbClr val="FFFFFF"/>
                </a:solidFill>
                <a:latin typeface="Roboto"/>
                <a:ea typeface="Roboto"/>
                <a:cs typeface="Roboto"/>
                <a:sym typeface="Roboto"/>
              </a:rPr>
              <a:t>Design Decision Mapping</a:t>
            </a:r>
          </a:p>
        </p:txBody>
      </p:sp>
      <p:sp>
        <p:nvSpPr>
          <p:cNvPr id="8" name="TextBox 8"/>
          <p:cNvSpPr txBox="1"/>
          <p:nvPr/>
        </p:nvSpPr>
        <p:spPr>
          <a:xfrm>
            <a:off x="5809353" y="9532099"/>
            <a:ext cx="2713732" cy="405766"/>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Lato"/>
                <a:ea typeface="Lato"/>
                <a:cs typeface="Lato"/>
                <a:sym typeface="Lato"/>
              </a:rPr>
              <a:t>Social Sustainability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0473" y="1482162"/>
            <a:ext cx="17527053" cy="6961965"/>
          </a:xfrm>
          <a:custGeom>
            <a:avLst/>
            <a:gdLst/>
            <a:ahLst/>
            <a:cxnLst/>
            <a:rect l="l" t="t" r="r" b="b"/>
            <a:pathLst>
              <a:path w="17527053" h="6961965">
                <a:moveTo>
                  <a:pt x="0" y="0"/>
                </a:moveTo>
                <a:lnTo>
                  <a:pt x="17527054" y="0"/>
                </a:lnTo>
                <a:lnTo>
                  <a:pt x="17527054" y="6961965"/>
                </a:lnTo>
                <a:lnTo>
                  <a:pt x="0" y="6961965"/>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802</Words>
  <Application>Microsoft Office PowerPoint</Application>
  <PresentationFormat>Custom</PresentationFormat>
  <Paragraphs>101</Paragraphs>
  <Slides>10</Slides>
  <Notes>4</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10</vt:i4>
      </vt:variant>
    </vt:vector>
  </HeadingPairs>
  <TitlesOfParts>
    <vt:vector size="28" baseType="lpstr">
      <vt:lpstr>Roboto Bold</vt:lpstr>
      <vt:lpstr>Lato Bold</vt:lpstr>
      <vt:lpstr>Open Sans Bold</vt:lpstr>
      <vt:lpstr>Calibri</vt:lpstr>
      <vt:lpstr>Lato</vt:lpstr>
      <vt:lpstr>Aileron</vt:lpstr>
      <vt:lpstr>Open Sans Light</vt:lpstr>
      <vt:lpstr>Open Sans Light Bold</vt:lpstr>
      <vt:lpstr>Canva Sans Bold</vt:lpstr>
      <vt:lpstr>Clear Sans</vt:lpstr>
      <vt:lpstr>Arial</vt:lpstr>
      <vt:lpstr>Clear Sans Bold Italics</vt:lpstr>
      <vt:lpstr>Open Sauce Heavy</vt:lpstr>
      <vt:lpstr>Roboto</vt:lpstr>
      <vt:lpstr>Lato Italics</vt:lpstr>
      <vt:lpstr>Clear Sans Italics</vt:lpstr>
      <vt:lpstr>Aileron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Clean Agricultural Industry Presentation Template</dc:title>
  <cp:lastModifiedBy>Cindy Aprilia</cp:lastModifiedBy>
  <cp:revision>2</cp:revision>
  <dcterms:created xsi:type="dcterms:W3CDTF">2006-08-16T00:00:00Z</dcterms:created>
  <dcterms:modified xsi:type="dcterms:W3CDTF">2024-12-01T11:49:13Z</dcterms:modified>
  <dc:identifier>DAFw3ne8oPY</dc:identifier>
</cp:coreProperties>
</file>